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1"/>
  </p:sldMasterIdLst>
  <p:sldIdLst>
    <p:sldId id="256" r:id="rId2"/>
    <p:sldId id="258" r:id="rId3"/>
    <p:sldId id="259" r:id="rId4"/>
    <p:sldId id="262" r:id="rId5"/>
    <p:sldId id="260" r:id="rId6"/>
    <p:sldId id="261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EB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784"/>
    <p:restoredTop sz="94658"/>
  </p:normalViewPr>
  <p:slideViewPr>
    <p:cSldViewPr snapToGrid="0">
      <p:cViewPr varScale="1">
        <p:scale>
          <a:sx n="51" d="100"/>
          <a:sy n="51" d="100"/>
        </p:scale>
        <p:origin x="200" y="16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4/29/26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44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6629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4/29/26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0000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453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4/29/26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8444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4/29/26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8903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4/29/26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941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4/29/26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132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4/29/26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075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4/29/26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0054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4/29/26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901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EB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4/29/26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642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07/s12103-020-09557-x" TargetMode="External"/><Relationship Id="rId7" Type="http://schemas.openxmlformats.org/officeDocument/2006/relationships/hyperlink" Target="https://www.techpolicy.press/politicians-move-to-limit-predictive-policing-after-years-of-controversial-failures/" TargetMode="External"/><Relationship Id="rId2" Type="http://schemas.openxmlformats.org/officeDocument/2006/relationships/hyperlink" Target="https://www.propublica.org/article/machine-bias-risk-assessments-in-criminal-sentencin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1007/s11229-023-04189-0" TargetMode="External"/><Relationship Id="rId5" Type="http://schemas.openxmlformats.org/officeDocument/2006/relationships/hyperlink" Target="https://www.technologyreview.com/2020/07/17/1005396/predictive-policing-algorithms-racist-dismantled-machine-learning-bias-criminal-justice/" TargetMode="External"/><Relationship Id="rId4" Type="http://schemas.openxmlformats.org/officeDocument/2006/relationships/hyperlink" Target="https://leb.fbi.gov/articles/featured-articles/predictive-policing-using-technology-to-reduce-crim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DD12B-FCBB-ACA7-9349-9C41316E0BB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Coded Prejudice: How Predictive Policing Turns Bias Into Law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85FC20-8AC2-95F2-614A-E5CFA2017E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Ava Weisheit - ILZ-Z 410</a:t>
            </a:r>
          </a:p>
        </p:txBody>
      </p:sp>
    </p:spTree>
    <p:extLst>
      <p:ext uri="{BB962C8B-B14F-4D97-AF65-F5344CB8AC3E}">
        <p14:creationId xmlns:p14="http://schemas.microsoft.com/office/powerpoint/2010/main" val="3162231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5,000+ Police Lights Stock Photos, Pictures &amp; Royalty-Free ...">
            <a:extLst>
              <a:ext uri="{FF2B5EF4-FFF2-40B4-BE49-F238E27FC236}">
                <a16:creationId xmlns:a16="http://schemas.microsoft.com/office/drawing/2014/main" id="{9087E7D1-8A15-D663-B5E5-C753697174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7963" y="-67524"/>
            <a:ext cx="12565525" cy="889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0B1A5691-D18D-C562-87FC-39FC8BDE6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My Position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AE9CB68-3DB7-811A-6E19-7255CA248A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893" y="2307420"/>
            <a:ext cx="11242213" cy="3678303"/>
          </a:xfrm>
        </p:spPr>
        <p:txBody>
          <a:bodyPr/>
          <a:lstStyle/>
          <a:p>
            <a:pPr marL="0" indent="0" algn="ctr">
              <a:buNone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Predictive Policing has handed racist outcomes a scientific disguise- and the communities bearing the cost are the same ones that have always been over-policed, over-surveilled, and under-protected. Predictive policing does not predict crime. It predicts who society has already decided to criminalize, and until that truth is confronted, no algorithm will make our justice system just.</a:t>
            </a:r>
          </a:p>
        </p:txBody>
      </p:sp>
    </p:spTree>
    <p:extLst>
      <p:ext uri="{BB962C8B-B14F-4D97-AF65-F5344CB8AC3E}">
        <p14:creationId xmlns:p14="http://schemas.microsoft.com/office/powerpoint/2010/main" val="299354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CDC7FE-AA81-9DA5-0822-B0347D95F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BD6E4B0-195D-6C69-2097-1A44AD4BB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3600" dirty="0"/>
              <a:t>The evidence: bias baked into the data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2F2F6E-FEA7-9F25-3BDC-2801EB59DE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715956"/>
            <a:ext cx="11029615" cy="4496751"/>
          </a:xfrm>
        </p:spPr>
        <p:txBody>
          <a:bodyPr>
            <a:no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sz="3000" dirty="0">
                <a:solidFill>
                  <a:schemeClr val="accent1">
                    <a:lumMod val="50000"/>
                  </a:schemeClr>
                </a:solidFill>
              </a:rPr>
              <a:t>COMPAS algorithm: Black defendants nearly </a:t>
            </a:r>
            <a:r>
              <a:rPr lang="en-US" altLang="en-US" sz="3000" b="1" dirty="0">
                <a:solidFill>
                  <a:schemeClr val="accent1">
                    <a:lumMod val="50000"/>
                  </a:schemeClr>
                </a:solidFill>
              </a:rPr>
              <a:t>twice as likely</a:t>
            </a:r>
            <a:r>
              <a:rPr lang="en-US" altLang="en-US" sz="3000" dirty="0">
                <a:solidFill>
                  <a:schemeClr val="accent1">
                    <a:lumMod val="50000"/>
                  </a:schemeClr>
                </a:solidFill>
              </a:rPr>
              <a:t> to be falsely flagged as high risk than white defendants with the same record </a:t>
            </a:r>
            <a:r>
              <a:rPr lang="en-US" altLang="en-US" sz="3000" i="1" dirty="0">
                <a:solidFill>
                  <a:schemeClr val="accent1">
                    <a:lumMod val="50000"/>
                  </a:schemeClr>
                </a:solidFill>
              </a:rPr>
              <a:t>(Angwin et al., 2016) 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sz="3000" dirty="0">
                <a:solidFill>
                  <a:schemeClr val="accent1">
                    <a:lumMod val="50000"/>
                  </a:schemeClr>
                </a:solidFill>
              </a:rPr>
              <a:t>Chicago's "heat list" flagged </a:t>
            </a:r>
            <a:r>
              <a:rPr lang="en-US" altLang="en-US" sz="3000" b="1" dirty="0">
                <a:solidFill>
                  <a:schemeClr val="accent1">
                    <a:lumMod val="50000"/>
                  </a:schemeClr>
                </a:solidFill>
              </a:rPr>
              <a:t>56% of all Black men ages 20-29</a:t>
            </a:r>
            <a:r>
              <a:rPr lang="en-US" altLang="en-US" sz="3000" dirty="0">
                <a:solidFill>
                  <a:schemeClr val="accent1">
                    <a:lumMod val="50000"/>
                  </a:schemeClr>
                </a:solidFill>
              </a:rPr>
              <a:t> in the city </a:t>
            </a:r>
            <a:r>
              <a:rPr lang="en-US" altLang="en-US" sz="3000" i="1" dirty="0">
                <a:solidFill>
                  <a:schemeClr val="accent1">
                    <a:lumMod val="50000"/>
                  </a:schemeClr>
                </a:solidFill>
              </a:rPr>
              <a:t>(Hung &amp; Yen, 2023) 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sz="3000" dirty="0">
                <a:solidFill>
                  <a:schemeClr val="accent1">
                    <a:lumMod val="50000"/>
                  </a:schemeClr>
                </a:solidFill>
              </a:rPr>
              <a:t>Algorithms don't use race directly Police used algorithmic "most wanted" warnings against people in court to seek </a:t>
            </a:r>
            <a:r>
              <a:rPr lang="en-US" altLang="en-US" sz="3000" b="1" dirty="0">
                <a:solidFill>
                  <a:schemeClr val="accent1">
                    <a:lumMod val="50000"/>
                  </a:schemeClr>
                </a:solidFill>
              </a:rPr>
              <a:t>higher charges</a:t>
            </a:r>
            <a:r>
              <a:rPr lang="en-US" altLang="en-US" sz="3000" dirty="0">
                <a:solidFill>
                  <a:schemeClr val="accent1">
                    <a:lumMod val="50000"/>
                  </a:schemeClr>
                </a:solidFill>
              </a:rPr>
              <a:t> — a digital form of entrapment </a:t>
            </a:r>
            <a:r>
              <a:rPr lang="en-US" altLang="en-US" sz="3000" i="1" dirty="0">
                <a:solidFill>
                  <a:schemeClr val="accent1">
                    <a:lumMod val="50000"/>
                  </a:schemeClr>
                </a:solidFill>
              </a:rPr>
              <a:t>(Heaven, 2020)</a:t>
            </a:r>
          </a:p>
        </p:txBody>
      </p:sp>
    </p:spTree>
    <p:extLst>
      <p:ext uri="{BB962C8B-B14F-4D97-AF65-F5344CB8AC3E}">
        <p14:creationId xmlns:p14="http://schemas.microsoft.com/office/powerpoint/2010/main" val="2131143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B12965-8AE2-AFB0-802C-FE3315E454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BE20BF0-361D-49DC-05C7-38FF1DA20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593" y="723422"/>
            <a:ext cx="11610809" cy="1013800"/>
          </a:xfrm>
        </p:spPr>
        <p:txBody>
          <a:bodyPr anchor="ctr">
            <a:normAutofit/>
          </a:bodyPr>
          <a:lstStyle/>
          <a:p>
            <a:pPr algn="ctr"/>
            <a:r>
              <a:rPr lang="en-US" sz="3400" dirty="0"/>
              <a:t>The evidence: unjust, unchecked, and ineffective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D41059-48C6-2D42-F84E-965748267BD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91765" y="2094504"/>
            <a:ext cx="11008463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</a:rPr>
              <a:t>These algorithms are </a:t>
            </a:r>
            <a:r>
              <a:rPr kumimoji="0" lang="en-US" altLang="en-US" sz="30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</a:rPr>
              <a:t>private trade secrets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</a:rPr>
              <a:t>Plainfield, NJ: </a:t>
            </a:r>
            <a:r>
              <a:rPr kumimoji="0" lang="en-US" altLang="en-US" sz="3000" b="0" i="0" u="none" strike="noStrike" cap="none" normalizeH="0" baseline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</a:rPr>
              <a:t>Geolitica</a:t>
            </a: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</a:rPr>
              <a:t> made 23,000+ predictions with a success rate of </a:t>
            </a:r>
            <a:r>
              <a:rPr kumimoji="0" lang="en-US" altLang="en-US" sz="30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</a:rPr>
              <a:t>less than 0.5%</a:t>
            </a: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</a:rPr>
              <a:t> </a:t>
            </a:r>
            <a:r>
              <a:rPr kumimoji="0" lang="en-US" altLang="en-US" sz="3000" b="0" i="1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</a:rPr>
              <a:t>(Thomas, 2024) 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</a:rPr>
              <a:t>It is </a:t>
            </a:r>
            <a:r>
              <a:rPr kumimoji="0" lang="en-US" altLang="en-US" sz="30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</a:rPr>
              <a:t>mathematically impossible</a:t>
            </a: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</a:rPr>
              <a:t> to satisfy all definitions of fairness simultaneously 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</a:rPr>
              <a:t>Violates the </a:t>
            </a:r>
            <a:r>
              <a:rPr kumimoji="0" lang="en-US" altLang="en-US" sz="30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</a:rPr>
              <a:t>4th and 14th Amendments</a:t>
            </a: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</a:rPr>
              <a:t> by targeting minority communities without probable cause </a:t>
            </a:r>
            <a:r>
              <a:rPr kumimoji="0" lang="en-US" altLang="en-US" sz="3000" b="0" i="1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</a:rPr>
              <a:t>(Browning &amp; Arrigo, 2021)</a:t>
            </a:r>
          </a:p>
        </p:txBody>
      </p:sp>
    </p:spTree>
    <p:extLst>
      <p:ext uri="{BB962C8B-B14F-4D97-AF65-F5344CB8AC3E}">
        <p14:creationId xmlns:p14="http://schemas.microsoft.com/office/powerpoint/2010/main" val="7150446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F23D11-9E42-1F8F-3797-529182407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6037CF3-4F73-CD1E-22FE-F77681BED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3600" dirty="0"/>
              <a:t>Counterarguments / Controversies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4085B33-01F3-5F08-EC93-7DC015BF5B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9868" y="2144675"/>
            <a:ext cx="5087075" cy="536005"/>
          </a:xfrm>
        </p:spPr>
        <p:txBody>
          <a:bodyPr/>
          <a:lstStyle/>
          <a:p>
            <a:r>
              <a:rPr lang="en-US" sz="2800" dirty="0"/>
              <a:t>My Position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FBFFB4B-4389-E648-D94E-BB9F7359F5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67326" y="2149643"/>
            <a:ext cx="5087073" cy="553373"/>
          </a:xfrm>
        </p:spPr>
        <p:txBody>
          <a:bodyPr/>
          <a:lstStyle/>
          <a:p>
            <a:r>
              <a:rPr lang="en-US" sz="2800" dirty="0"/>
              <a:t>The Counterargument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3776B0D-2AB8-1EF9-7CDD-E3E897A170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67326" y="2804265"/>
            <a:ext cx="5393100" cy="3830451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Some studies show modest property crime reductions in targeted areas</a:t>
            </a:r>
          </a:p>
          <a:p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FBI research found LAPD algorithms were twice as accurate as traditional methods, with a 12% crime reduction in one division (Friend, n.d.)</a:t>
            </a:r>
          </a:p>
          <a:p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Proponents argue algorithms are more consistent/ fair than biased human judges</a:t>
            </a:r>
          </a:p>
          <a:p>
            <a:endParaRPr lang="en-US" sz="2400" dirty="0"/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470DDDDF-CABC-76DB-FB86-12DE53C7A56E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 bwMode="auto">
          <a:xfrm>
            <a:off x="6309868" y="2703016"/>
            <a:ext cx="5514806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</a:rPr>
              <a:t>Crime reduction statistics say nothing about who paid the price for that reduction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</a:rPr>
              <a:t>Consistency is not justice — being consistently wrong about Black defendants is still discrimination 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</a:rPr>
              <a:t>Hung &amp; Yen (2023): fairness cannot be solved by math — it is a social and political question that belongs to the communities being harmed, not to private tech companies</a:t>
            </a:r>
          </a:p>
        </p:txBody>
      </p:sp>
    </p:spTree>
    <p:extLst>
      <p:ext uri="{BB962C8B-B14F-4D97-AF65-F5344CB8AC3E}">
        <p14:creationId xmlns:p14="http://schemas.microsoft.com/office/powerpoint/2010/main" val="4252866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138244-A382-D4EA-CFBF-424366DAD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C475F89-7BD1-43CC-A98E-8D72D75EB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3600" dirty="0"/>
              <a:t>Conclusion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F0C45D2-10B2-2AC4-B905-639C715CDF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Justice system is already broken – why automate the cracks?</a:t>
            </a:r>
          </a:p>
          <a:p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Tools have over-promised and under-delivered</a:t>
            </a:r>
          </a:p>
          <a:p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Real world results</a:t>
            </a:r>
          </a:p>
          <a:p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Must find a way to remove bias from the data – is this possible?</a:t>
            </a:r>
          </a:p>
          <a:p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Resource allocation through data </a:t>
            </a:r>
            <a:r>
              <a:rPr lang="en-US" sz="2800" i="1" dirty="0">
                <a:solidFill>
                  <a:schemeClr val="accent1">
                    <a:lumMod val="50000"/>
                  </a:schemeClr>
                </a:solidFill>
              </a:rPr>
              <a:t>could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be beneficial — but only with regulation, full transparency, and community oversight</a:t>
            </a:r>
          </a:p>
        </p:txBody>
      </p:sp>
    </p:spTree>
    <p:extLst>
      <p:ext uri="{BB962C8B-B14F-4D97-AF65-F5344CB8AC3E}">
        <p14:creationId xmlns:p14="http://schemas.microsoft.com/office/powerpoint/2010/main" val="2530939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6E5F1F-1765-9EC8-2967-5C168192B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3600" dirty="0"/>
              <a:t>Works Cited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0F33D7-EABD-FC3B-BC3E-E92C986BCE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1" y="2116700"/>
            <a:ext cx="11029615" cy="4347895"/>
          </a:xfrm>
        </p:spPr>
        <p:txBody>
          <a:bodyPr>
            <a:noAutofit/>
          </a:bodyPr>
          <a:lstStyle/>
          <a:p>
            <a:r>
              <a:rPr lang="en-US" sz="1600" dirty="0"/>
              <a:t>Angwin, J., Larson, J., Mattu, S., &amp; Kirchner, L. (2016, May 23). </a:t>
            </a:r>
            <a:r>
              <a:rPr lang="en-US" sz="1600" i="1" dirty="0"/>
              <a:t>Machine bias: There's software used across the country to predict future criminals. And it's biased against blacks.</a:t>
            </a:r>
            <a:r>
              <a:rPr lang="en-US" sz="1600" dirty="0"/>
              <a:t> ProPublica. </a:t>
            </a:r>
            <a:r>
              <a:rPr lang="en-US" sz="1600" u="sng" dirty="0">
                <a:hlinkClick r:id="rId2"/>
              </a:rPr>
              <a:t>https://www.propublica.org/article/machine-bias-risk-assessments-in-criminal-sentencing</a:t>
            </a:r>
            <a:endParaRPr lang="en-US" sz="1600" dirty="0"/>
          </a:p>
          <a:p>
            <a:r>
              <a:rPr lang="en-US" sz="1600" dirty="0"/>
              <a:t>Browning, M., &amp; Arrigo, B. (2021). Stop and risk: Policing, data, and the digital age of discrimination. </a:t>
            </a:r>
            <a:r>
              <a:rPr lang="en-US" sz="1600" i="1" dirty="0"/>
              <a:t>American Journal of Criminal Justice, 46</a:t>
            </a:r>
            <a:r>
              <a:rPr lang="en-US" sz="1600" dirty="0"/>
              <a:t>(2), 298–316. </a:t>
            </a:r>
            <a:r>
              <a:rPr lang="en-US" sz="1600" u="sng" dirty="0">
                <a:hlinkClick r:id="rId3"/>
              </a:rPr>
              <a:t>https://doi.org/10.1007/s12103-020-09557-x</a:t>
            </a:r>
            <a:endParaRPr lang="en-US" sz="1600" dirty="0"/>
          </a:p>
          <a:p>
            <a:r>
              <a:rPr lang="en-US" sz="1600" dirty="0"/>
              <a:t>Friend, Z. (n.d.). Predictive policing: Using technology to reduce crime. </a:t>
            </a:r>
            <a:r>
              <a:rPr lang="en-US" sz="1600" i="1" dirty="0"/>
              <a:t>FBI Law Enforcement Bulletin.</a:t>
            </a:r>
            <a:r>
              <a:rPr lang="en-US" sz="1600" dirty="0"/>
              <a:t> </a:t>
            </a:r>
            <a:r>
              <a:rPr lang="en-US" sz="1600" u="sng" dirty="0">
                <a:hlinkClick r:id="rId4"/>
              </a:rPr>
              <a:t>https://leb.fbi.gov/articles/featured-articles/predictive-policing-using-technology-to-reduce-crime</a:t>
            </a:r>
            <a:endParaRPr lang="en-US" sz="1600" dirty="0"/>
          </a:p>
          <a:p>
            <a:r>
              <a:rPr lang="en-US" sz="1600" dirty="0"/>
              <a:t>Heaven, W. D. (2020, July 17). Predictive policing algorithms are racist. They need to be dismantled. </a:t>
            </a:r>
            <a:r>
              <a:rPr lang="en-US" sz="1600" i="1" dirty="0"/>
              <a:t>MIT Technology Review.</a:t>
            </a:r>
            <a:r>
              <a:rPr lang="en-US" sz="1600" dirty="0"/>
              <a:t> </a:t>
            </a:r>
            <a:r>
              <a:rPr lang="en-US" sz="1600" u="sng" dirty="0">
                <a:hlinkClick r:id="rId5"/>
              </a:rPr>
              <a:t>https://www.technologyreview.com/2020/07/17/1005396/predictive-policing-algorithms-racist-dismantled-machine-learning-bias-criminal-justice/</a:t>
            </a:r>
            <a:endParaRPr lang="en-US" sz="1600" dirty="0"/>
          </a:p>
          <a:p>
            <a:r>
              <a:rPr lang="en-US" sz="1600" dirty="0"/>
              <a:t>Hung, T., &amp; Yen, C. (2023). Predictive policing and algorithmic fairness. </a:t>
            </a:r>
            <a:r>
              <a:rPr lang="en-US" sz="1600" i="1" dirty="0" err="1"/>
              <a:t>Synthese</a:t>
            </a:r>
            <a:r>
              <a:rPr lang="en-US" sz="1600" i="1" dirty="0"/>
              <a:t>, 201</a:t>
            </a:r>
            <a:r>
              <a:rPr lang="en-US" sz="1600" dirty="0"/>
              <a:t>, 206. </a:t>
            </a:r>
            <a:r>
              <a:rPr lang="en-US" sz="1600" u="sng" dirty="0">
                <a:hlinkClick r:id="rId6"/>
              </a:rPr>
              <a:t>https://doi.org/10.1007/s11229-023-04189-0</a:t>
            </a:r>
            <a:endParaRPr lang="en-US" sz="1600" dirty="0"/>
          </a:p>
          <a:p>
            <a:r>
              <a:rPr lang="en-US" sz="1600" dirty="0"/>
              <a:t>Thomas, G. (2024, October 15). Politicians move to limit predictive policing after years of controversial failures. </a:t>
            </a:r>
            <a:r>
              <a:rPr lang="en-US" sz="1600" i="1" dirty="0" err="1"/>
              <a:t>TechPolicy</a:t>
            </a:r>
            <a:r>
              <a:rPr lang="en-US" sz="1600" i="1" dirty="0"/>
              <a:t> Press.</a:t>
            </a:r>
            <a:r>
              <a:rPr lang="en-US" sz="1600" dirty="0"/>
              <a:t> </a:t>
            </a:r>
            <a:r>
              <a:rPr lang="en-US" sz="1600" u="sng" dirty="0">
                <a:hlinkClick r:id="rId7"/>
              </a:rPr>
              <a:t>https://www.techpolicy.press/politicians-move-to-limit-predictive-policing-after-years-of-controversial-failures/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85034646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Dividend</Template>
  <TotalTime>1652</TotalTime>
  <Words>663</Words>
  <Application>Microsoft Macintosh PowerPoint</Application>
  <PresentationFormat>Widescreen</PresentationFormat>
  <Paragraphs>35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Gill Sans MT</vt:lpstr>
      <vt:lpstr>Wingdings 2</vt:lpstr>
      <vt:lpstr>Dividend</vt:lpstr>
      <vt:lpstr>Coded Prejudice: How Predictive Policing Turns Bias Into Law</vt:lpstr>
      <vt:lpstr>My Position</vt:lpstr>
      <vt:lpstr>The evidence: bias baked into the data</vt:lpstr>
      <vt:lpstr>The evidence: unjust, unchecked, and ineffective</vt:lpstr>
      <vt:lpstr>Counterarguments / Controversies</vt:lpstr>
      <vt:lpstr>Conclusion</vt:lpstr>
      <vt:lpstr>Works Cited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Weisheit, Ava</dc:creator>
  <cp:lastModifiedBy>Weisheit, Ava</cp:lastModifiedBy>
  <cp:revision>3</cp:revision>
  <dcterms:created xsi:type="dcterms:W3CDTF">2026-04-28T20:53:49Z</dcterms:created>
  <dcterms:modified xsi:type="dcterms:W3CDTF">2026-04-30T00:29:27Z</dcterms:modified>
</cp:coreProperties>
</file>