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0" r:id="rId1"/>
  </p:sldMasterIdLst>
  <p:notesMasterIdLst>
    <p:notesMasterId r:id="rId27"/>
  </p:notesMasterIdLst>
  <p:sldIdLst>
    <p:sldId id="256" r:id="rId2"/>
    <p:sldId id="257" r:id="rId3"/>
    <p:sldId id="262" r:id="rId4"/>
    <p:sldId id="278" r:id="rId5"/>
    <p:sldId id="279" r:id="rId6"/>
    <p:sldId id="280" r:id="rId7"/>
    <p:sldId id="258" r:id="rId8"/>
    <p:sldId id="275" r:id="rId9"/>
    <p:sldId id="274" r:id="rId10"/>
    <p:sldId id="273" r:id="rId11"/>
    <p:sldId id="276" r:id="rId12"/>
    <p:sldId id="271" r:id="rId13"/>
    <p:sldId id="270" r:id="rId14"/>
    <p:sldId id="281" r:id="rId15"/>
    <p:sldId id="259" r:id="rId16"/>
    <p:sldId id="264" r:id="rId17"/>
    <p:sldId id="269" r:id="rId18"/>
    <p:sldId id="277" r:id="rId19"/>
    <p:sldId id="260" r:id="rId20"/>
    <p:sldId id="282" r:id="rId21"/>
    <p:sldId id="283" r:id="rId22"/>
    <p:sldId id="261" r:id="rId23"/>
    <p:sldId id="266" r:id="rId24"/>
    <p:sldId id="267" r:id="rId25"/>
    <p:sldId id="268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775"/>
    <p:restoredTop sz="94658"/>
  </p:normalViewPr>
  <p:slideViewPr>
    <p:cSldViewPr snapToGrid="0">
      <p:cViewPr>
        <p:scale>
          <a:sx n="74" d="100"/>
          <a:sy n="74" d="100"/>
        </p:scale>
        <p:origin x="568" y="1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F47308-3A8D-444C-ABCC-F9E2B0DFECCC}" type="datetimeFigureOut">
              <a:rPr lang="en-US" smtClean="0"/>
              <a:t>4/30/26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FA9125-01F7-DE49-A8D1-CB897F1D0E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1087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42950" lvl="1" indent="-28575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</a:pPr>
            <a:r>
              <a:rPr lang="en-US" sz="1600" cap="small" dirty="0">
                <a:gradFill flip="none" rotWithShape="1"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Heights imported as dates 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</a:pPr>
            <a:r>
              <a:rPr lang="en-US" sz="1600" cap="small" dirty="0">
                <a:gradFill flip="none" rotWithShape="1"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Draft team, round, and pick stored in a single column 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</a:pPr>
            <a:r>
              <a:rPr lang="en-US" sz="1600" cap="small" dirty="0">
                <a:gradFill flip="none" rotWithShape="1"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Name formatting inconsistencies (missing suffixes, nicknames)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FA9125-01F7-DE49-A8D1-CB897F1D0E5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93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4/30/26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37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4/30/26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04928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4/30/26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55150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4/30/26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547637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4/30/26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12413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4/30/26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781949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5AC6-C491-4585-A584-9CE2AF7D5500}" type="datetime1">
              <a:rPr lang="en-US" smtClean="0"/>
              <a:t>4/30/26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402613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EDB3-C0E8-45F8-9E1D-1B6C8D1880C0}" type="datetime1">
              <a:rPr lang="en-US" smtClean="0"/>
              <a:t>4/30/26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0253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EC4B-54ED-4041-B552-9BA760FA3DBA}" type="datetime1">
              <a:rPr lang="en-US" smtClean="0"/>
              <a:t>4/30/26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578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210E-201E-4473-82AC-2466F5386C38}" type="datetime1">
              <a:rPr lang="en-US" smtClean="0"/>
              <a:t>4/30/26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895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A198-6CAB-4B8F-B93F-1F9C8C4B6CE7}" type="datetime1">
              <a:rPr lang="en-US" smtClean="0"/>
              <a:t>4/30/26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107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041F-4525-44D5-AA4F-332294BF1F56}" type="datetime1">
              <a:rPr lang="en-US" smtClean="0"/>
              <a:t>4/30/26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85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57091-BBDF-4EB9-BA6B-2BB67AC4FC0F}" type="datetime1">
              <a:rPr lang="en-US" smtClean="0"/>
              <a:t>4/30/26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428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B226B-77A6-410C-9796-083F278E0125}" type="datetime1">
              <a:rPr lang="en-US" smtClean="0"/>
              <a:t>4/30/26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84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A578B-D289-4C40-8593-3D356C49DA58}" type="datetime1">
              <a:rPr lang="en-US" smtClean="0"/>
              <a:t>4/30/26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005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DFAE3-14DB-48A7-A80F-80DDB072CE3D}" type="datetime1">
              <a:rPr lang="en-US" smtClean="0"/>
              <a:t>4/30/26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621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92C5EAEF-6478-4102-8F5D-A5FE9FC97ACB}" type="datetime1">
              <a:rPr lang="en-US" smtClean="0"/>
              <a:t>4/30/26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686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67F45AC6-C491-4585-A584-9CE2AF7D5500}" type="datetime1">
              <a:rPr lang="en-US" smtClean="0"/>
              <a:t>4/30/26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1185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  <p:sldLayoutId id="2147483715" r:id="rId15"/>
    <p:sldLayoutId id="2147483716" r:id="rId16"/>
    <p:sldLayoutId id="2147483717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o-football-reference.com/years/2025/receiving.htm" TargetMode="External"/><Relationship Id="rId2" Type="http://schemas.openxmlformats.org/officeDocument/2006/relationships/hyperlink" Target="https://www.pro-football-reference.com/draft/2025-combine.htm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pro-football-reference.com/years/2025/passing.htm" TargetMode="External"/><Relationship Id="rId4" Type="http://schemas.openxmlformats.org/officeDocument/2006/relationships/hyperlink" Target="https://www.nfl.com/standings/league/2025/re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alfway up the NFL Roller Coaster: The Ups and Downs | The Gettysburgian.">
            <a:extLst>
              <a:ext uri="{FF2B5EF4-FFF2-40B4-BE49-F238E27FC236}">
                <a16:creationId xmlns:a16="http://schemas.microsoft.com/office/drawing/2014/main" id="{B19B1C9C-1241-DD70-6B92-923F6E466E8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5BCA9D9-2A75-9C63-E986-32DAB09E80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4123" y="3916312"/>
            <a:ext cx="9683751" cy="2236264"/>
          </a:xfrm>
        </p:spPr>
        <p:txBody>
          <a:bodyPr>
            <a:normAutofit fontScale="90000"/>
          </a:bodyPr>
          <a:lstStyle/>
          <a:p>
            <a:r>
              <a:rPr lang="en-US" sz="5000" dirty="0">
                <a:solidFill>
                  <a:srgbClr val="FFFFFF"/>
                </a:solidFill>
                <a:latin typeface="Devanagari Sangam MN" panose="02000000000000000000" pitchFamily="2" charset="0"/>
                <a:cs typeface="Devanagari Sangam MN" panose="02000000000000000000" pitchFamily="2" charset="0"/>
              </a:rPr>
              <a:t>Do NFL Combine Stats Predict Rookie WR Success?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8DCAD9-FDCC-5F69-3B25-A0162AF6E5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3405" y="5911125"/>
            <a:ext cx="11408735" cy="946875"/>
          </a:xfrm>
        </p:spPr>
        <p:txBody>
          <a:bodyPr anchor="ctr">
            <a:normAutofit/>
          </a:bodyPr>
          <a:lstStyle/>
          <a:p>
            <a:r>
              <a:rPr lang="en-US" sz="2200" dirty="0">
                <a:solidFill>
                  <a:srgbClr val="FFFFFF"/>
                </a:solidFill>
              </a:rPr>
              <a:t>Costa Tsakopoulos, Charlie Vitner, Jackson Weber, Ava Weisheit, Tyler Wirges</a:t>
            </a:r>
          </a:p>
        </p:txBody>
      </p:sp>
    </p:spTree>
    <p:extLst>
      <p:ext uri="{BB962C8B-B14F-4D97-AF65-F5344CB8AC3E}">
        <p14:creationId xmlns:p14="http://schemas.microsoft.com/office/powerpoint/2010/main" val="23723636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EF781-0038-720C-4F41-B6B604936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B21102C-EB82-0053-172C-6565DBB2860D}"/>
              </a:ext>
            </a:extLst>
          </p:cNvPr>
          <p:cNvSpPr>
            <a:spLocks/>
          </p:cNvSpPr>
          <p:nvPr/>
        </p:nvSpPr>
        <p:spPr>
          <a:xfrm>
            <a:off x="514351" y="1099574"/>
            <a:ext cx="11201400" cy="5606026"/>
          </a:xfrm>
          <a:prstGeom prst="roundRect">
            <a:avLst/>
          </a:prstGeom>
          <a:solidFill>
            <a:schemeClr val="bg1">
              <a:lumMod val="85000"/>
              <a:lumOff val="1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03B049-5E6F-74FA-89A8-24B07910B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377780"/>
            <a:ext cx="9905998" cy="935865"/>
          </a:xfrm>
        </p:spPr>
        <p:txBody>
          <a:bodyPr/>
          <a:lstStyle/>
          <a:p>
            <a:pPr algn="ctr"/>
            <a:r>
              <a:rPr lang="en-US" dirty="0"/>
              <a:t>A </a:t>
            </a:r>
            <a:r>
              <a:rPr lang="en-US" dirty="0" err="1"/>
              <a:t>PeEk</a:t>
            </a:r>
            <a:r>
              <a:rPr lang="en-US" dirty="0"/>
              <a:t> at the Data : Season Stats Data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8A92A5-8B1B-3BA1-6B35-4C26515234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515" y="1286278"/>
            <a:ext cx="10471794" cy="5193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2887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E2A2B9-8A64-D8F7-C9BF-237F35FE3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179" y="714375"/>
            <a:ext cx="3332955" cy="5076826"/>
          </a:xfrm>
        </p:spPr>
        <p:txBody>
          <a:bodyPr anchor="ctr">
            <a:normAutofit/>
          </a:bodyPr>
          <a:lstStyle/>
          <a:p>
            <a:r>
              <a:rPr lang="en-US" sz="4000"/>
              <a:t>Final Dataset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75136A9-49F9-4DA0-A741-F065B0FA0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3356" y="0"/>
            <a:ext cx="7558643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12F6C7-0423-4B6F-AECE-710C84891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446539" y="3195797"/>
            <a:ext cx="6858000" cy="466406"/>
          </a:xfrm>
          <a:prstGeom prst="rect">
            <a:avLst/>
          </a:prstGeom>
          <a:gradFill>
            <a:gsLst>
              <a:gs pos="0">
                <a:srgbClr val="363D46">
                  <a:alpha val="0"/>
                </a:srgbClr>
              </a:gs>
              <a:gs pos="100000">
                <a:srgbClr val="363D46">
                  <a:lumMod val="75000"/>
                </a:srgbClr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208205-03EE-4EC8-9C34-59270C1880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42336" y="0"/>
            <a:ext cx="0" cy="6858000"/>
          </a:xfrm>
          <a:prstGeom prst="line">
            <a:avLst/>
          </a:prstGeom>
          <a:solidFill>
            <a:srgbClr val="FFFFFF"/>
          </a:solidFill>
          <a:ln w="38100" cap="flat">
            <a:gradFill flip="none" rotWithShape="1">
              <a:gsLst>
                <a:gs pos="0">
                  <a:srgbClr val="363D46"/>
                </a:gs>
                <a:gs pos="100000">
                  <a:srgbClr val="363D46">
                    <a:lumMod val="75000"/>
                  </a:srgbClr>
                </a:gs>
              </a:gsLst>
              <a:lin ang="5400000" scaled="0"/>
              <a:tileRect/>
            </a:gra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7DF779-6294-060D-B019-D4F484C7D7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3046" y="714375"/>
            <a:ext cx="6253751" cy="5076825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36 usable columns per player</a:t>
            </a:r>
          </a:p>
          <a:p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Target variable: </a:t>
            </a:r>
          </a:p>
          <a:p>
            <a:pPr lvl="1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composite Score (1 pt/reception, 0.1 pts/yard, 6 pts/TD) </a:t>
            </a:r>
          </a:p>
          <a:p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Considered adjusting Score for QB quality and team strength </a:t>
            </a:r>
          </a:p>
          <a:p>
            <a:pPr lvl="1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Score vs. QBR: r = 0.099 </a:t>
            </a:r>
          </a:p>
          <a:p>
            <a:pPr lvl="1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Score vs. Team Rank: r = -0.029 </a:t>
            </a:r>
          </a:p>
          <a:p>
            <a:pPr lvl="1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Both near zero — no meaningful relationship found </a:t>
            </a:r>
          </a:p>
          <a:p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Raw Score kept as final target variable</a:t>
            </a:r>
          </a:p>
        </p:txBody>
      </p:sp>
    </p:spTree>
    <p:extLst>
      <p:ext uri="{BB962C8B-B14F-4D97-AF65-F5344CB8AC3E}">
        <p14:creationId xmlns:p14="http://schemas.microsoft.com/office/powerpoint/2010/main" val="13866334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25D67B-CA3A-98BE-AE3E-995C5CC677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F1C6F-B72E-F142-7E21-721E70DD5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2879" y="-307394"/>
            <a:ext cx="6408844" cy="1905000"/>
          </a:xfrm>
        </p:spPr>
        <p:txBody>
          <a:bodyPr>
            <a:normAutofit/>
          </a:bodyPr>
          <a:lstStyle/>
          <a:p>
            <a:r>
              <a:rPr lang="en-US" sz="3900" dirty="0">
                <a:gradFill flip="none"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580000" scaled="0"/>
                  <a:tileRect/>
                </a:gradFill>
              </a:rPr>
              <a:t>Correlation Findings: </a:t>
            </a:r>
            <a:endParaRPr lang="en-US" sz="3900" dirty="0">
              <a:gradFill flip="none"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580000" scaled="0"/>
                <a:tileRect/>
              </a:gradFill>
              <a:effectLst>
                <a:glow rad="38100">
                  <a:prstClr val="black">
                    <a:lumMod val="65000"/>
                    <a:lumOff val="35000"/>
                    <a:alpha val="40000"/>
                  </a:prstClr>
                </a:glow>
                <a:outerShdw blurRad="28575" dist="38100" dir="14040000" algn="tl" rotWithShape="0">
                  <a:srgbClr val="000000">
                    <a:alpha val="25000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884831-B70D-17B4-1612-3F810FDF45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3679" y="986916"/>
            <a:ext cx="5404353" cy="3760561"/>
          </a:xfrm>
        </p:spPr>
        <p:txBody>
          <a:bodyPr anchor="t">
            <a:normAutofit lnSpcReduction="10000"/>
          </a:bodyPr>
          <a:lstStyle/>
          <a:p>
            <a:r>
              <a:rPr lang="en-US" dirty="0">
                <a:solidFill>
                  <a:schemeClr val="tx1"/>
                </a:solidFill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40-yard dash (r = -0.11), vertical jump (r = 0.17), and broad jump (r = 0.11)</a:t>
            </a:r>
          </a:p>
          <a:p>
            <a:pPr lvl="1">
              <a:buClr>
                <a:srgbClr val="FFFFFF"/>
              </a:buClr>
              <a:buFont typeface="Courier New"/>
              <a:buChar char="o"/>
            </a:pPr>
            <a:r>
              <a:rPr lang="en-US" sz="2000" dirty="0">
                <a:solidFill>
                  <a:schemeClr val="tx1"/>
                </a:solidFill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Show minimal association with performance</a:t>
            </a:r>
          </a:p>
          <a:p>
            <a:pPr>
              <a:buClr>
                <a:srgbClr val="FFFFFF"/>
              </a:buClr>
            </a:pPr>
            <a:r>
              <a:rPr lang="en-US" dirty="0">
                <a:solidFill>
                  <a:schemeClr val="tx1"/>
                </a:solidFill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3-cone (r = -0.50) and shuttle (r = -0.32) show higher signals</a:t>
            </a:r>
          </a:p>
          <a:p>
            <a:pPr lvl="1">
              <a:buClr>
                <a:srgbClr val="FFFFFF"/>
              </a:buClr>
              <a:buFont typeface="Courier New"/>
              <a:buChar char="o"/>
            </a:pPr>
            <a:r>
              <a:rPr lang="en-US" sz="2000" dirty="0">
                <a:solidFill>
                  <a:schemeClr val="tx1"/>
                </a:solidFill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NOTE: smaller sample size, so correlations may be inflated</a:t>
            </a:r>
          </a:p>
          <a:p>
            <a:pPr>
              <a:buClr>
                <a:srgbClr val="FFFFFF"/>
              </a:buClr>
            </a:pPr>
            <a:r>
              <a:rPr lang="en-US" dirty="0">
                <a:solidFill>
                  <a:schemeClr val="tx1"/>
                </a:solidFill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Biggest predictor of success?</a:t>
            </a:r>
          </a:p>
          <a:p>
            <a:pPr lvl="1">
              <a:buClr>
                <a:srgbClr val="FFFFFF"/>
              </a:buClr>
              <a:buFont typeface="Courier New"/>
              <a:buChar char="o"/>
            </a:pPr>
            <a:r>
              <a:rPr lang="en-US" sz="2000" dirty="0">
                <a:solidFill>
                  <a:schemeClr val="tx1"/>
                </a:solidFill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Draft Pick (r = -0.53)</a:t>
            </a:r>
          </a:p>
          <a:p>
            <a:pPr marL="457200" lvl="1" indent="0">
              <a:buClr>
                <a:srgbClr val="FFFFFF"/>
              </a:buClr>
              <a:buNone/>
            </a:pPr>
            <a:endParaRPr lang="en-US" dirty="0">
              <a:solidFill>
                <a:schemeClr val="tx1"/>
              </a:solidFill>
              <a:effectLst>
                <a:glow rad="38100">
                  <a:prstClr val="black">
                    <a:lumMod val="50000"/>
                    <a:lumOff val="50000"/>
                    <a:alpha val="20000"/>
                  </a:prstClr>
                </a:glow>
                <a:outerShdw blurRad="44450" dist="12700" dir="13860000" algn="tl" rotWithShape="0">
                  <a:srgbClr val="000000">
                    <a:alpha val="20000"/>
                  </a:srgbClr>
                </a:outerShdw>
              </a:effectLst>
            </a:endParaRPr>
          </a:p>
        </p:txBody>
      </p:sp>
      <p:pic>
        <p:nvPicPr>
          <p:cNvPr id="4" name="Picture 3" descr="Official NFL Combine Vertical Jump Results for DBs Revealed">
            <a:extLst>
              <a:ext uri="{FF2B5EF4-FFF2-40B4-BE49-F238E27FC236}">
                <a16:creationId xmlns:a16="http://schemas.microsoft.com/office/drawing/2014/main" id="{BF82983A-E7DB-C3EF-AF95-F2B7B7C54E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668" y="645106"/>
            <a:ext cx="5247747" cy="5247747"/>
          </a:xfrm>
          <a:prstGeom prst="roundRect">
            <a:avLst>
              <a:gd name="adj" fmla="val 3517"/>
            </a:avLst>
          </a:prstGeom>
          <a:ln w="38100">
            <a:gradFill flip="none" rotWithShape="1">
              <a:gsLst>
                <a:gs pos="0">
                  <a:srgbClr val="363D46"/>
                </a:gs>
                <a:gs pos="100000">
                  <a:srgbClr val="363D46">
                    <a:lumMod val="75000"/>
                  </a:srgb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C094A49E-0818-BDDE-D193-DD5BEF0B0D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106" y="4640214"/>
            <a:ext cx="5688908" cy="1864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88325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35941-E5E4-5E0D-A04A-A9A9C738F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-357670"/>
            <a:ext cx="9905998" cy="1905000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Regression Findings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9EFA83-4C19-AB0C-58C3-C13EDDC16907}"/>
              </a:ext>
            </a:extLst>
          </p:cNvPr>
          <p:cNvSpPr txBox="1"/>
          <p:nvPr/>
        </p:nvSpPr>
        <p:spPr>
          <a:xfrm>
            <a:off x="765889" y="1243111"/>
            <a:ext cx="3592762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 dirty="0"/>
              <a:t>Full regression with </a:t>
            </a:r>
            <a:r>
              <a:rPr lang="en-US" sz="2000" b="1" dirty="0" err="1"/>
              <a:t>Ht</a:t>
            </a:r>
            <a:r>
              <a:rPr lang="en-US" sz="2000" b="1" dirty="0"/>
              <a:t>, </a:t>
            </a:r>
            <a:r>
              <a:rPr lang="en-US" sz="2000" b="1" dirty="0" err="1"/>
              <a:t>Wt</a:t>
            </a:r>
            <a:r>
              <a:rPr lang="en-US" sz="2000" b="1" dirty="0"/>
              <a:t>, and Combine Stats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383B85-2928-453A-9962-63A9CB0CEEAC}"/>
              </a:ext>
            </a:extLst>
          </p:cNvPr>
          <p:cNvSpPr txBox="1"/>
          <p:nvPr/>
        </p:nvSpPr>
        <p:spPr>
          <a:xfrm>
            <a:off x="6930017" y="1193387"/>
            <a:ext cx="3592762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 dirty="0" err="1"/>
              <a:t>Ht</a:t>
            </a:r>
            <a:r>
              <a:rPr lang="en-US" sz="2000" b="1" dirty="0"/>
              <a:t>, </a:t>
            </a:r>
            <a:r>
              <a:rPr lang="en-US" sz="2000" b="1" dirty="0" err="1"/>
              <a:t>Wt</a:t>
            </a:r>
            <a:r>
              <a:rPr lang="en-US" sz="2000" b="1" dirty="0"/>
              <a:t>, Combine Stats without Shuttle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739CA15-628A-EE1D-DE06-EC619AAB2E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889" y="2169998"/>
            <a:ext cx="3581400" cy="276744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BA7F7E0-3FE9-0E5A-220E-C1A7CCE997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4269" y="2169998"/>
            <a:ext cx="3644259" cy="276744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9779C6A-6753-9D16-5A1E-44FDFC946ABA}"/>
              </a:ext>
            </a:extLst>
          </p:cNvPr>
          <p:cNvSpPr txBox="1"/>
          <p:nvPr/>
        </p:nvSpPr>
        <p:spPr>
          <a:xfrm>
            <a:off x="346137" y="5375446"/>
            <a:ext cx="4420905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/>
              <a:t>Too many Variables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Not Enough Data 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Potentially Overfit the Model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“Pick” was only significant p-value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0D3BDC-F3B4-7842-207B-C583B79DD576}"/>
              </a:ext>
            </a:extLst>
          </p:cNvPr>
          <p:cNvSpPr txBox="1"/>
          <p:nvPr/>
        </p:nvSpPr>
        <p:spPr>
          <a:xfrm>
            <a:off x="6515947" y="5375445"/>
            <a:ext cx="4420905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/>
              <a:t>Not Enough Data with Shuttle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Lower R Squared 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More Data = Better Representation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“Pick” was only significant p-value</a:t>
            </a:r>
          </a:p>
        </p:txBody>
      </p:sp>
    </p:spTree>
    <p:extLst>
      <p:ext uri="{BB962C8B-B14F-4D97-AF65-F5344CB8AC3E}">
        <p14:creationId xmlns:p14="http://schemas.microsoft.com/office/powerpoint/2010/main" val="39028006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69921F-85FB-AFA9-60EE-A98A0C448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-440980"/>
            <a:ext cx="9905998" cy="1905000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gradFill flip="none"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580000" scaled="0"/>
                  <a:tileRect/>
                </a:gradFill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rPr>
              <a:t>Regression findings cont.</a:t>
            </a:r>
            <a:endParaRPr lang="en-US" sz="4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0B0AB4-34F5-FB87-E9A3-73EF5A2B531F}"/>
              </a:ext>
            </a:extLst>
          </p:cNvPr>
          <p:cNvSpPr txBox="1"/>
          <p:nvPr/>
        </p:nvSpPr>
        <p:spPr>
          <a:xfrm>
            <a:off x="505006" y="1527067"/>
            <a:ext cx="306511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 dirty="0"/>
              <a:t>Regression with only draft statistics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7C9328-DC40-4C53-B47C-77A42D9483B5}"/>
              </a:ext>
            </a:extLst>
          </p:cNvPr>
          <p:cNvSpPr txBox="1"/>
          <p:nvPr/>
        </p:nvSpPr>
        <p:spPr>
          <a:xfrm>
            <a:off x="4548358" y="1373178"/>
            <a:ext cx="3095284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 dirty="0"/>
              <a:t>Regression with only draft statistics AND without height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13A9339-35F9-3E0B-F892-13AEAEAD792B}"/>
              </a:ext>
            </a:extLst>
          </p:cNvPr>
          <p:cNvSpPr txBox="1"/>
          <p:nvPr/>
        </p:nvSpPr>
        <p:spPr>
          <a:xfrm>
            <a:off x="8621879" y="1373178"/>
            <a:ext cx="304471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 dirty="0"/>
              <a:t>Regression with only pick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C5819E0-5CCA-5A70-5374-4540F900F297}"/>
              </a:ext>
            </a:extLst>
          </p:cNvPr>
          <p:cNvSpPr txBox="1"/>
          <p:nvPr/>
        </p:nvSpPr>
        <p:spPr>
          <a:xfrm>
            <a:off x="8279072" y="5050331"/>
            <a:ext cx="3912927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/>
              <a:t>Highest # of Observations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/>
              <a:t>Combine Metrics Do Not Add Meaningful Explanatory Power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5DEE0342-53D3-9B3A-E62A-97E624A49A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5405" y="2476573"/>
            <a:ext cx="3065115" cy="235055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77CF57E-95A1-BDDE-47ED-14118E7E0A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8358" y="2476573"/>
            <a:ext cx="3095284" cy="235055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80D4EFC-3984-B665-A2EB-D40BC4E8E4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1479" y="2476573"/>
            <a:ext cx="3065115" cy="238657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3D43C16-4439-7E6B-B817-BF01DB275D86}"/>
              </a:ext>
            </a:extLst>
          </p:cNvPr>
          <p:cNvSpPr txBox="1"/>
          <p:nvPr/>
        </p:nvSpPr>
        <p:spPr>
          <a:xfrm>
            <a:off x="4140143" y="5050331"/>
            <a:ext cx="3958848" cy="16312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/>
              <a:t>Removed highest p-value (Ht.)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/>
              <a:t>Still Does Not Help 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/>
              <a:t>Draft Stats are Bad Predictors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5A597C-D4E6-1698-BD52-3F0ECB79A6FD}"/>
              </a:ext>
            </a:extLst>
          </p:cNvPr>
          <p:cNvSpPr txBox="1"/>
          <p:nvPr/>
        </p:nvSpPr>
        <p:spPr>
          <a:xfrm>
            <a:off x="115066" y="5050331"/>
            <a:ext cx="3844996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/>
              <a:t>Lowest R Square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/>
              <a:t>Draft Stats Alone are Horrible Predictors </a:t>
            </a:r>
          </a:p>
        </p:txBody>
      </p:sp>
    </p:spTree>
    <p:extLst>
      <p:ext uri="{BB962C8B-B14F-4D97-AF65-F5344CB8AC3E}">
        <p14:creationId xmlns:p14="http://schemas.microsoft.com/office/powerpoint/2010/main" val="7446629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FD9897-E6DD-EABD-B5EB-D6FA5ABB54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FL draft - Wikipedia">
            <a:extLst>
              <a:ext uri="{FF2B5EF4-FFF2-40B4-BE49-F238E27FC236}">
                <a16:creationId xmlns:a16="http://schemas.microsoft.com/office/drawing/2014/main" id="{4E639A1D-AB23-B241-2A88-D553DF87B1F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duotone>
              <a:prstClr val="black"/>
              <a:schemeClr val="bg1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03" b="25350"/>
          <a:stretch>
            <a:fillRect/>
          </a:stretch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CE5AD3-457A-B437-E6EF-87DFFDA3D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8405" y="806548"/>
            <a:ext cx="8155190" cy="32004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b="1" cap="none">
                <a:ln w="9525">
                  <a:solidFill>
                    <a:schemeClr val="tx1">
                      <a:lumMod val="50000"/>
                    </a:schemeClr>
                  </a:solidFill>
                  <a:prstDash val="solid"/>
                </a:ln>
                <a:solidFill>
                  <a:schemeClr val="tx1"/>
                </a:solidFill>
                <a:effectLst/>
              </a:rPr>
              <a:t>Identify Possible Solutions or Benefits</a:t>
            </a:r>
          </a:p>
        </p:txBody>
      </p:sp>
    </p:spTree>
    <p:extLst>
      <p:ext uri="{BB962C8B-B14F-4D97-AF65-F5344CB8AC3E}">
        <p14:creationId xmlns:p14="http://schemas.microsoft.com/office/powerpoint/2010/main" val="3944909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1761D5-12DA-38B8-12F0-37D591EAD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DE02B-0361-5722-D795-58A1C66EB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184" y="168568"/>
            <a:ext cx="3643674" cy="1905000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Coaches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1F78740-83FF-C8C2-A1C8-BAA430E558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177" y="1683326"/>
            <a:ext cx="4047689" cy="4260274"/>
          </a:xfrm>
        </p:spPr>
        <p:txBody>
          <a:bodyPr anchor="t">
            <a:normAutofit/>
          </a:bodyPr>
          <a:lstStyle/>
          <a:p>
            <a:r>
              <a:rPr lang="en-US" sz="2200" dirty="0">
                <a:gradFill flip="none"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580000" scaled="0"/>
                  <a:tileRect/>
                </a:gradFill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Focus on personalized development plans to attend to the strengths and weaknesses of each player</a:t>
            </a:r>
          </a:p>
          <a:p>
            <a:pPr>
              <a:buClr>
                <a:srgbClr val="FFFFFF"/>
              </a:buClr>
            </a:pPr>
            <a:r>
              <a:rPr lang="en-US" sz="2200" dirty="0">
                <a:gradFill flip="none"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580000" scaled="0"/>
                  <a:tileRect/>
                </a:gradFill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Prioritize skill growth to help the rookies attain their full potential</a:t>
            </a:r>
          </a:p>
          <a:p>
            <a:pPr>
              <a:buClr>
                <a:srgbClr val="FFFFFF"/>
              </a:buClr>
            </a:pPr>
            <a:r>
              <a:rPr lang="en-US" sz="2200" dirty="0">
                <a:gradFill flip="none"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580000" scaled="0"/>
                  <a:tileRect/>
                </a:gradFill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Have patience with the players as every player takes different amounts of time to develop</a:t>
            </a:r>
          </a:p>
          <a:p>
            <a:pPr marL="0" indent="0">
              <a:buClr>
                <a:srgbClr val="FFFFFF"/>
              </a:buClr>
              <a:buNone/>
            </a:pPr>
            <a:endParaRPr lang="en-US" sz="1800" dirty="0">
              <a:gradFill flip="none"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580000" scaled="0"/>
                <a:tileRect/>
              </a:gradFill>
              <a:effectLst>
                <a:glow rad="38100">
                  <a:prstClr val="black">
                    <a:lumMod val="50000"/>
                    <a:lumOff val="50000"/>
                    <a:alpha val="20000"/>
                  </a:prstClr>
                </a:glow>
                <a:outerShdw blurRad="44450" dist="12700" dir="13860000" algn="tl" rotWithShape="0">
                  <a:srgbClr val="000000">
                    <a:alpha val="20000"/>
                  </a:srgbClr>
                </a:outerShdw>
              </a:effectLst>
            </a:endParaRPr>
          </a:p>
        </p:txBody>
      </p:sp>
      <p:pic>
        <p:nvPicPr>
          <p:cNvPr id="4" name="Content Placeholder 3" descr="Sunday at the NFL Combine">
            <a:extLst>
              <a:ext uri="{FF2B5EF4-FFF2-40B4-BE49-F238E27FC236}">
                <a16:creationId xmlns:a16="http://schemas.microsoft.com/office/drawing/2014/main" id="{6EEDE07E-F497-28D7-D6A9-7C75320138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0994" y="1315031"/>
            <a:ext cx="6916633" cy="3907897"/>
          </a:xfrm>
          <a:prstGeom prst="roundRect">
            <a:avLst>
              <a:gd name="adj" fmla="val 3517"/>
            </a:avLst>
          </a:prstGeom>
          <a:ln w="38100">
            <a:gradFill flip="none" rotWithShape="1">
              <a:gsLst>
                <a:gs pos="0">
                  <a:srgbClr val="363D46"/>
                </a:gs>
                <a:gs pos="100000">
                  <a:srgbClr val="363D46">
                    <a:lumMod val="75000"/>
                  </a:srgb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val="5395653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8C82F-A335-A4C7-CF91-5E8CB3655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0465" y="1091044"/>
            <a:ext cx="5122606" cy="1905000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rPr>
              <a:t>Front Office</a:t>
            </a:r>
            <a:endParaRPr lang="en-US" sz="4000" dirty="0"/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64D50090-95BD-428C-79D4-971092ED8D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3255" y="2550680"/>
            <a:ext cx="4677026" cy="3216276"/>
          </a:xfrm>
        </p:spPr>
        <p:txBody>
          <a:bodyPr anchor="t">
            <a:normAutofit/>
          </a:bodyPr>
          <a:lstStyle/>
          <a:p>
            <a:r>
              <a:rPr lang="en-US" sz="2200" dirty="0">
                <a:gradFill flip="none"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580000" scaled="0"/>
                  <a:tileRect/>
                </a:gradFill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Evaluate prospects on their raw talents and traits</a:t>
            </a:r>
          </a:p>
          <a:p>
            <a:pPr>
              <a:buClr>
                <a:srgbClr val="FFFFFF"/>
              </a:buClr>
            </a:pPr>
            <a:r>
              <a:rPr lang="en-US" sz="2200" dirty="0">
                <a:gradFill flip="none"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580000" scaled="0"/>
                  <a:tileRect/>
                </a:gradFill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Ignore how well they performed in a college system if they did</a:t>
            </a:r>
          </a:p>
        </p:txBody>
      </p:sp>
      <p:pic>
        <p:nvPicPr>
          <p:cNvPr id="4" name="Content Placeholder 3" descr="Inside Look at the Vikings 2024 Draft Room">
            <a:extLst>
              <a:ext uri="{FF2B5EF4-FFF2-40B4-BE49-F238E27FC236}">
                <a16:creationId xmlns:a16="http://schemas.microsoft.com/office/drawing/2014/main" id="{F460B82D-6483-7414-8F6A-084EDC20B8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530" y="2118412"/>
            <a:ext cx="5451627" cy="3066540"/>
          </a:xfrm>
          <a:prstGeom prst="roundRect">
            <a:avLst>
              <a:gd name="adj" fmla="val 3517"/>
            </a:avLst>
          </a:prstGeom>
          <a:ln w="38100">
            <a:gradFill flip="none" rotWithShape="1">
              <a:gsLst>
                <a:gs pos="0">
                  <a:srgbClr val="363D46"/>
                </a:gs>
                <a:gs pos="100000">
                  <a:srgbClr val="363D46">
                    <a:lumMod val="75000"/>
                  </a:srgb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val="5678746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F5074-2E3D-C604-AB0B-B450D76AD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938" y="401782"/>
            <a:ext cx="3643674" cy="1905000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rPr>
              <a:t>Players</a:t>
            </a:r>
            <a:endParaRPr lang="en-US" sz="4000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D2B348D-9D5B-C457-B9B1-7E62729D3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938" y="2071253"/>
            <a:ext cx="3643674" cy="3216276"/>
          </a:xfrm>
        </p:spPr>
        <p:txBody>
          <a:bodyPr anchor="t">
            <a:normAutofit/>
          </a:bodyPr>
          <a:lstStyle/>
          <a:p>
            <a:r>
              <a:rPr lang="en-US" sz="2200" dirty="0">
                <a:gradFill flip="none"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580000" scaled="0"/>
                  <a:tileRect/>
                </a:gradFill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Prioritize going to great coaching environments</a:t>
            </a:r>
          </a:p>
          <a:p>
            <a:pPr>
              <a:buClr>
                <a:srgbClr val="FFFFFF"/>
              </a:buClr>
            </a:pPr>
            <a:r>
              <a:rPr lang="en-US" sz="2200" dirty="0">
                <a:gradFill flip="none"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580000" scaled="0"/>
                  <a:tileRect/>
                </a:gradFill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Don’t only look at team success for preferred destinations</a:t>
            </a:r>
          </a:p>
        </p:txBody>
      </p:sp>
      <p:pic>
        <p:nvPicPr>
          <p:cNvPr id="4" name="Content Placeholder 3" descr="2026 NFL Scouting Combine: Which wide receiver ran fastest on Saturday? -  al.com">
            <a:extLst>
              <a:ext uri="{FF2B5EF4-FFF2-40B4-BE49-F238E27FC236}">
                <a16:creationId xmlns:a16="http://schemas.microsoft.com/office/drawing/2014/main" id="{12170C48-C275-53C8-E161-3BA7198EAD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0994" y="960553"/>
            <a:ext cx="6916633" cy="4616852"/>
          </a:xfrm>
          <a:prstGeom prst="roundRect">
            <a:avLst>
              <a:gd name="adj" fmla="val 3517"/>
            </a:avLst>
          </a:prstGeom>
          <a:ln w="38100">
            <a:gradFill flip="none" rotWithShape="1">
              <a:gsLst>
                <a:gs pos="0">
                  <a:srgbClr val="363D46"/>
                </a:gs>
                <a:gs pos="100000">
                  <a:srgbClr val="363D46">
                    <a:lumMod val="75000"/>
                  </a:srgb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val="13962374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D2C9CB-46FA-DDA3-3D40-CC8C1BA58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FL draft - Wikipedia">
            <a:extLst>
              <a:ext uri="{FF2B5EF4-FFF2-40B4-BE49-F238E27FC236}">
                <a16:creationId xmlns:a16="http://schemas.microsoft.com/office/drawing/2014/main" id="{A6FC8996-3374-BA4A-7C5E-E97BCC86FB3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duotone>
              <a:prstClr val="black"/>
              <a:schemeClr val="bg1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03" b="25350"/>
          <a:stretch>
            <a:fillRect/>
          </a:stretch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5C9F812-D46A-5BB0-02CF-4DAAC5CA4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5774" y="774651"/>
            <a:ext cx="9560451" cy="32004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b="1" cap="none">
                <a:ln w="9525">
                  <a:solidFill>
                    <a:schemeClr val="tx1">
                      <a:lumMod val="50000"/>
                    </a:schemeClr>
                  </a:solidFill>
                  <a:prstDash val="solid"/>
                </a:ln>
                <a:solidFill>
                  <a:schemeClr val="tx1"/>
                </a:solidFill>
                <a:effectLst/>
              </a:rPr>
              <a:t>Consequences and Side Effects After Applying a Solution</a:t>
            </a:r>
          </a:p>
        </p:txBody>
      </p:sp>
    </p:spTree>
    <p:extLst>
      <p:ext uri="{BB962C8B-B14F-4D97-AF65-F5344CB8AC3E}">
        <p14:creationId xmlns:p14="http://schemas.microsoft.com/office/powerpoint/2010/main" val="3784425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FL draft - Wikipedia">
            <a:extLst>
              <a:ext uri="{FF2B5EF4-FFF2-40B4-BE49-F238E27FC236}">
                <a16:creationId xmlns:a16="http://schemas.microsoft.com/office/drawing/2014/main" id="{83B2C0B7-3F42-AD4D-AE2E-39579805997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duotone>
              <a:prstClr val="black"/>
              <a:schemeClr val="bg1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03" b="25350"/>
          <a:stretch>
            <a:fillRect/>
          </a:stretch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2E2AE2A-E67A-A383-5C1E-A69C7C54E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9173" y="806548"/>
            <a:ext cx="9193653" cy="32004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b="1" cap="none">
                <a:ln w="9525">
                  <a:solidFill>
                    <a:schemeClr val="tx1">
                      <a:lumMod val="50000"/>
                    </a:schemeClr>
                  </a:solidFill>
                  <a:prstDash val="solid"/>
                </a:ln>
                <a:solidFill>
                  <a:schemeClr val="tx1"/>
                </a:solidFill>
                <a:effectLst/>
                <a:ea typeface="+mj-lt"/>
                <a:cs typeface="+mj-lt"/>
              </a:rPr>
              <a:t>Identify Current Issues from Various Perspectives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245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FA5730-F993-5E93-B0FC-2F158F900D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9C7D9-55C9-F8A4-63EF-2BDAAF290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255" y="-243230"/>
            <a:ext cx="4364649" cy="1905000"/>
          </a:xfrm>
        </p:spPr>
        <p:txBody>
          <a:bodyPr>
            <a:noAutofit/>
          </a:bodyPr>
          <a:lstStyle/>
          <a:p>
            <a:pPr algn="ctr"/>
            <a:r>
              <a:rPr lang="en-US" sz="4000" dirty="0">
                <a:gradFill flip="none"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580000" scaled="0"/>
                  <a:tileRect/>
                </a:gradFill>
              </a:rPr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B3B990-BC13-8AEC-55F9-8500745E94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422" y="1296552"/>
            <a:ext cx="11890323" cy="527050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Combine metrics alone explain nearly none of rookie WR performance (R² = 0.048)</a:t>
            </a:r>
          </a:p>
          <a:p>
            <a:r>
              <a:rPr lang="en-US" dirty="0"/>
              <a:t>Draft pick position explains 27% of rookie WR variance — the strongest predictor in our dataset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Every spot earlier in the draft is associated with a 0.568 point increase in rookie Score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73% of rookie WR performance remains unexplained — suggesting factors like scheme fit, coaching, and football IQ matter more than measurable athleticism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23B7EF-794B-3B40-693C-EEC5F11B40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596" y="4432609"/>
            <a:ext cx="3851565" cy="66751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E82FCDC-AC4D-2F06-98D5-490F52D0C4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596" y="2299671"/>
            <a:ext cx="1961573" cy="1495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6183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A40599-3497-C614-9B92-6E01A5B146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1D876-B28E-3DF0-4490-992FAE411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720435"/>
            <a:ext cx="5480140" cy="1226128"/>
          </a:xfrm>
        </p:spPr>
        <p:txBody>
          <a:bodyPr>
            <a:noAutofit/>
          </a:bodyPr>
          <a:lstStyle/>
          <a:p>
            <a:pPr algn="ctr"/>
            <a:r>
              <a:rPr lang="en-US" sz="4000" dirty="0">
                <a:gradFill flip="none"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580000" scaled="0"/>
                  <a:tileRect/>
                </a:gradFill>
              </a:rPr>
              <a:t>Consequences / Side Effects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CA88DC-5504-3BFB-4477-FC16F3E5CD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2146" y="2116859"/>
            <a:ext cx="5725051" cy="367434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2200" dirty="0"/>
              <a:t>Over relying on Combine Statistics</a:t>
            </a:r>
          </a:p>
          <a:p>
            <a:r>
              <a:rPr lang="en-US" sz="2200" dirty="0"/>
              <a:t>Teams may overdraft athletic players who lack football skill</a:t>
            </a:r>
          </a:p>
          <a:p>
            <a:r>
              <a:rPr lang="en-US" sz="2200" dirty="0"/>
              <a:t>Teams may pass on productive players who test poorly</a:t>
            </a:r>
          </a:p>
          <a:p>
            <a:r>
              <a:rPr lang="en-US" sz="2200" dirty="0"/>
              <a:t>Millions in draft capital misallocated based on measurements that don't predict success</a:t>
            </a:r>
          </a:p>
        </p:txBody>
      </p:sp>
      <p:pic>
        <p:nvPicPr>
          <p:cNvPr id="4" name="Picture 3" descr="Five Things the Dolphins Must Do at the Scouting Combine">
            <a:extLst>
              <a:ext uri="{FF2B5EF4-FFF2-40B4-BE49-F238E27FC236}">
                <a16:creationId xmlns:a16="http://schemas.microsoft.com/office/drawing/2014/main" id="{AE3D714E-22EE-A070-5DCE-A57B745BCB8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958" r="13902" b="-1"/>
          <a:stretch>
            <a:fillRect/>
          </a:stretch>
        </p:blipFill>
        <p:spPr>
          <a:xfrm>
            <a:off x="304803" y="1333499"/>
            <a:ext cx="5480140" cy="4191002"/>
          </a:xfrm>
          <a:prstGeom prst="roundRect">
            <a:avLst>
              <a:gd name="adj" fmla="val 3517"/>
            </a:avLst>
          </a:prstGeom>
          <a:ln w="38100">
            <a:gradFill flip="none" rotWithShape="1">
              <a:gsLst>
                <a:gs pos="0">
                  <a:srgbClr val="363D46"/>
                </a:gs>
                <a:gs pos="100000">
                  <a:srgbClr val="363D46">
                    <a:lumMod val="75000"/>
                  </a:srgb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val="14121697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57B112-AFB1-A937-337F-9A142BBDC6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FL draft - Wikipedia">
            <a:extLst>
              <a:ext uri="{FF2B5EF4-FFF2-40B4-BE49-F238E27FC236}">
                <a16:creationId xmlns:a16="http://schemas.microsoft.com/office/drawing/2014/main" id="{72B1C61F-C545-AEBD-15C0-69CBFEE0A66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duotone>
              <a:prstClr val="black"/>
              <a:schemeClr val="bg1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03" b="25350"/>
          <a:stretch>
            <a:fillRect/>
          </a:stretch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7FF4DA-95E1-1DE2-7E90-2D40D1A60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5774" y="774651"/>
            <a:ext cx="9560451" cy="32004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b="1" cap="none">
                <a:ln w="9525">
                  <a:solidFill>
                    <a:schemeClr val="tx1">
                      <a:lumMod val="50000"/>
                    </a:schemeClr>
                  </a:solidFill>
                  <a:prstDash val="solid"/>
                </a:ln>
                <a:solidFill>
                  <a:schemeClr val="tx1"/>
                </a:solidFill>
                <a:effectLst/>
              </a:rPr>
              <a:t>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14287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611428-7759-0D7D-7F67-76A0481D6A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211B7-98F1-FAE1-1042-8E53E6DBF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228" y="327948"/>
            <a:ext cx="3643674" cy="1905000"/>
          </a:xfrm>
        </p:spPr>
        <p:txBody>
          <a:bodyPr>
            <a:normAutofit/>
          </a:bodyPr>
          <a:lstStyle/>
          <a:p>
            <a:r>
              <a:rPr lang="en-US" sz="4000" dirty="0"/>
              <a:t>Suggestions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11981-CCF5-0DB5-D4DE-8CA333DD48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164" y="1932708"/>
            <a:ext cx="3987802" cy="3216276"/>
          </a:xfrm>
        </p:spPr>
        <p:txBody>
          <a:bodyPr anchor="t">
            <a:noAutofit/>
          </a:bodyPr>
          <a:lstStyle/>
          <a:p>
            <a:pPr>
              <a:lnSpc>
                <a:spcPct val="90000"/>
              </a:lnSpc>
            </a:pPr>
            <a:r>
              <a:rPr lang="en-US" sz="2200" dirty="0"/>
              <a:t>Use NFL Draft Combine metrics to supplement scouting observations</a:t>
            </a:r>
          </a:p>
          <a:p>
            <a:pPr>
              <a:lnSpc>
                <a:spcPct val="90000"/>
              </a:lnSpc>
            </a:pPr>
            <a:r>
              <a:rPr lang="en-US" sz="2200" dirty="0"/>
              <a:t>Hold Private workouts and attend collegiate pro days</a:t>
            </a:r>
          </a:p>
          <a:p>
            <a:pPr>
              <a:lnSpc>
                <a:spcPct val="90000"/>
              </a:lnSpc>
            </a:pPr>
            <a:r>
              <a:rPr lang="en-US" sz="2200" dirty="0"/>
              <a:t>Not much change is required</a:t>
            </a:r>
          </a:p>
          <a:p>
            <a:pPr>
              <a:lnSpc>
                <a:spcPct val="90000"/>
              </a:lnSpc>
            </a:pPr>
            <a:r>
              <a:rPr lang="en-US" sz="2200" dirty="0"/>
              <a:t>These Combine metrics should be used when researching later round talents, even undrafted free agents.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9FCA6A-D418-25BC-C06C-3755E14B48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0994" y="1280448"/>
            <a:ext cx="6916633" cy="3977063"/>
          </a:xfrm>
          <a:prstGeom prst="roundRect">
            <a:avLst>
              <a:gd name="adj" fmla="val 3517"/>
            </a:avLst>
          </a:prstGeom>
          <a:ln w="38100">
            <a:gradFill flip="none" rotWithShape="1">
              <a:gsLst>
                <a:gs pos="0">
                  <a:srgbClr val="363D46"/>
                </a:gs>
                <a:gs pos="100000">
                  <a:srgbClr val="363D46">
                    <a:lumMod val="75000"/>
                  </a:srgb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val="11011831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1477C-7A00-75E9-F2C4-3BD8DA5CA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0464" y="609600"/>
            <a:ext cx="5771535" cy="1905000"/>
          </a:xfrm>
        </p:spPr>
        <p:txBody>
          <a:bodyPr>
            <a:noAutofit/>
          </a:bodyPr>
          <a:lstStyle/>
          <a:p>
            <a:r>
              <a:rPr lang="en-US" sz="4000" dirty="0"/>
              <a:t>How we can improve the models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017E8F-E1E1-33A6-0600-896A7245C1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0465" y="2666999"/>
            <a:ext cx="5122606" cy="3216276"/>
          </a:xfrm>
        </p:spPr>
        <p:txBody>
          <a:bodyPr anchor="t">
            <a:normAutofit/>
          </a:bodyPr>
          <a:lstStyle/>
          <a:p>
            <a:r>
              <a:rPr lang="en-US" sz="2200" dirty="0"/>
              <a:t>More data from more Combines</a:t>
            </a:r>
          </a:p>
          <a:p>
            <a:r>
              <a:rPr lang="en-US" sz="2200" dirty="0"/>
              <a:t>Have the league require Draft Combine attendees to participate in all events</a:t>
            </a:r>
          </a:p>
          <a:p>
            <a:r>
              <a:rPr lang="en-US" sz="2200" dirty="0"/>
              <a:t>Take into account the different archetypes of Wide Receivers and offensive schemes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ACE0CD-3D83-89D7-F01E-815BFD5740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192" y="1456314"/>
            <a:ext cx="5451627" cy="3625331"/>
          </a:xfrm>
          <a:prstGeom prst="roundRect">
            <a:avLst>
              <a:gd name="adj" fmla="val 3517"/>
            </a:avLst>
          </a:prstGeom>
          <a:ln w="38100">
            <a:gradFill flip="none" rotWithShape="1">
              <a:gsLst>
                <a:gs pos="0">
                  <a:srgbClr val="363D46"/>
                </a:gs>
                <a:gs pos="100000">
                  <a:srgbClr val="363D46">
                    <a:lumMod val="75000"/>
                  </a:srgb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val="374787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8AD515-7660-2487-0F49-7321E48AE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7887" y="1745672"/>
            <a:ext cx="8676222" cy="1108365"/>
          </a:xfrm>
        </p:spPr>
        <p:txBody>
          <a:bodyPr anchor="ctr"/>
          <a:lstStyle/>
          <a:p>
            <a:r>
              <a:rPr lang="en-US" dirty="0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BEA59D-6216-A654-093F-B27102B312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46958" y="2393373"/>
            <a:ext cx="3098079" cy="921327"/>
          </a:xfrm>
        </p:spPr>
        <p:txBody>
          <a:bodyPr anchor="ctr"/>
          <a:lstStyle/>
          <a:p>
            <a:r>
              <a:rPr lang="en-US" dirty="0"/>
              <a:t>Any Questions?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9D84DC-E200-E729-EA25-D84A0CC39490}"/>
              </a:ext>
            </a:extLst>
          </p:cNvPr>
          <p:cNvSpPr txBox="1"/>
          <p:nvPr/>
        </p:nvSpPr>
        <p:spPr>
          <a:xfrm>
            <a:off x="2011959" y="4191001"/>
            <a:ext cx="8168075" cy="1990288"/>
          </a:xfrm>
          <a:prstGeom prst="rect">
            <a:avLst/>
          </a:prstGeom>
          <a:noFill/>
          <a:ln>
            <a:solidFill>
              <a:schemeClr val="tx2">
                <a:lumMod val="90000"/>
              </a:schemeClr>
            </a:solidFill>
          </a:ln>
        </p:spPr>
        <p:txBody>
          <a:bodyPr wrap="square">
            <a:spAutoFit/>
          </a:bodyPr>
          <a:lstStyle/>
          <a:p>
            <a:pPr rtl="0">
              <a:spcAft>
                <a:spcPts val="1000"/>
              </a:spcAft>
              <a:buNone/>
            </a:pPr>
            <a:r>
              <a:rPr lang="en-US" sz="1800" b="1" i="0" u="none" strike="noStrike" dirty="0">
                <a:solidFill>
                  <a:schemeClr val="tx2">
                    <a:lumMod val="90000"/>
                  </a:schemeClr>
                </a:solidFill>
                <a:effectLst/>
                <a:latin typeface="Times New Roman" panose="02020603050405020304" pitchFamily="18" charset="0"/>
              </a:rPr>
              <a:t>Data Sources:</a:t>
            </a:r>
            <a:endParaRPr lang="en-US" b="0" dirty="0">
              <a:solidFill>
                <a:schemeClr val="tx2">
                  <a:lumMod val="90000"/>
                </a:schemeClr>
              </a:solidFill>
              <a:effectLst/>
            </a:endParaRPr>
          </a:p>
          <a:p>
            <a:pPr rtl="0">
              <a:spcAft>
                <a:spcPts val="1000"/>
              </a:spcAft>
              <a:buNone/>
            </a:pPr>
            <a:r>
              <a:rPr lang="en-US" sz="1800" b="0" i="0" u="none" strike="noStrike" dirty="0">
                <a:solidFill>
                  <a:schemeClr val="tx2">
                    <a:lumMod val="90000"/>
                  </a:schemeClr>
                </a:solidFill>
                <a:effectLst/>
                <a:latin typeface="Times New Roman" panose="02020603050405020304" pitchFamily="18" charset="0"/>
              </a:rPr>
              <a:t>Combine Data : </a:t>
            </a:r>
            <a:r>
              <a:rPr lang="en-US" sz="1800" b="0" i="0" u="sng" strike="noStrike" dirty="0">
                <a:solidFill>
                  <a:srgbClr val="1155CC"/>
                </a:solidFill>
                <a:effectLst/>
                <a:latin typeface="Times New Roman" panose="02020603050405020304" pitchFamily="18" charset="0"/>
                <a:hlinkClick r:id="rId2"/>
              </a:rPr>
              <a:t>https://www.pro-football-reference.com/draft/2025-combine.htm</a:t>
            </a:r>
            <a:endParaRPr lang="en-US" b="0" dirty="0">
              <a:effectLst/>
            </a:endParaRPr>
          </a:p>
          <a:p>
            <a:pPr rtl="0">
              <a:spcAft>
                <a:spcPts val="1000"/>
              </a:spcAft>
              <a:buNone/>
            </a:pPr>
            <a:r>
              <a:rPr lang="en-US" sz="1800" b="0" i="0" u="none" strike="noStrike" dirty="0">
                <a:solidFill>
                  <a:schemeClr val="tx2">
                    <a:lumMod val="90000"/>
                  </a:schemeClr>
                </a:solidFill>
                <a:effectLst/>
                <a:latin typeface="Times New Roman" panose="02020603050405020304" pitchFamily="18" charset="0"/>
              </a:rPr>
              <a:t>Performance Data : </a:t>
            </a:r>
            <a:r>
              <a:rPr lang="en-US" sz="1800" b="0" i="0" u="sng" strike="noStrike" dirty="0">
                <a:solidFill>
                  <a:srgbClr val="1155CC"/>
                </a:solidFill>
                <a:effectLst/>
                <a:latin typeface="Times New Roman" panose="02020603050405020304" pitchFamily="18" charset="0"/>
                <a:hlinkClick r:id="rId3"/>
              </a:rPr>
              <a:t>https://www.pro-football-reference.com/years/2025/receiving.htm</a:t>
            </a:r>
            <a:endParaRPr lang="en-US" b="0" dirty="0">
              <a:effectLst/>
            </a:endParaRPr>
          </a:p>
          <a:p>
            <a:pPr rtl="0">
              <a:spcAft>
                <a:spcPts val="1000"/>
              </a:spcAft>
              <a:buNone/>
            </a:pPr>
            <a:r>
              <a:rPr lang="en-US" sz="1800" b="0" i="0" u="none" strike="noStrike" dirty="0">
                <a:solidFill>
                  <a:schemeClr val="tx2">
                    <a:lumMod val="90000"/>
                  </a:schemeClr>
                </a:solidFill>
                <a:effectLst/>
                <a:latin typeface="Times New Roman" panose="02020603050405020304" pitchFamily="18" charset="0"/>
              </a:rPr>
              <a:t>Team Data : </a:t>
            </a:r>
            <a:r>
              <a:rPr lang="en-US" sz="1800" b="0" i="0" u="sng" strike="noStrike" dirty="0">
                <a:solidFill>
                  <a:srgbClr val="1155CC"/>
                </a:solidFill>
                <a:effectLst/>
                <a:latin typeface="Times New Roman" panose="02020603050405020304" pitchFamily="18" charset="0"/>
                <a:hlinkClick r:id="rId4"/>
              </a:rPr>
              <a:t>https://www.nfl.com/standings/league/2025/reg</a:t>
            </a:r>
            <a:endParaRPr lang="en-US" b="0" dirty="0">
              <a:effectLst/>
            </a:endParaRPr>
          </a:p>
          <a:p>
            <a:pPr>
              <a:buNone/>
            </a:pPr>
            <a:r>
              <a:rPr lang="en-US" sz="1800" b="0" i="0" u="none" strike="noStrike" dirty="0">
                <a:solidFill>
                  <a:schemeClr val="tx2">
                    <a:lumMod val="90000"/>
                  </a:schemeClr>
                </a:solidFill>
                <a:effectLst/>
                <a:latin typeface="Times New Roman" panose="02020603050405020304" pitchFamily="18" charset="0"/>
              </a:rPr>
              <a:t>QB Data : </a:t>
            </a:r>
            <a:r>
              <a:rPr lang="en-US" sz="1800" b="0" i="0" u="sng" strike="noStrike" dirty="0">
                <a:solidFill>
                  <a:srgbClr val="1155CC"/>
                </a:solidFill>
                <a:effectLst/>
                <a:latin typeface="Times New Roman" panose="02020603050405020304" pitchFamily="18" charset="0"/>
                <a:hlinkClick r:id="rId5"/>
              </a:rPr>
              <a:t>https://www.pro-football-reference.com/years/2025/passing.htm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678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051FA-5679-9C9B-F035-CCF840C6A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8501" y="439680"/>
            <a:ext cx="5435760" cy="2009775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gradFill flip="none"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580000" scaled="0"/>
                  <a:tileRect/>
                </a:gradFill>
                <a:ea typeface="+mj-lt"/>
                <a:cs typeface="+mj-lt"/>
              </a:rPr>
              <a:t>What is the </a:t>
            </a:r>
            <a:r>
              <a:rPr lang="en-US" sz="4000" dirty="0" err="1">
                <a:gradFill flip="none"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580000" scaled="0"/>
                  <a:tileRect/>
                </a:gradFill>
                <a:ea typeface="+mj-lt"/>
                <a:cs typeface="+mj-lt"/>
              </a:rPr>
              <a:t>nfl</a:t>
            </a:r>
            <a:r>
              <a:rPr lang="en-US" sz="4000" dirty="0">
                <a:gradFill flip="none"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580000" scaled="0"/>
                  <a:tileRect/>
                </a:gradFill>
                <a:ea typeface="+mj-lt"/>
                <a:cs typeface="+mj-lt"/>
              </a:rPr>
              <a:t> combine?</a:t>
            </a:r>
            <a:endParaRPr lang="en-US" sz="4000" dirty="0"/>
          </a:p>
        </p:txBody>
      </p:sp>
      <p:pic>
        <p:nvPicPr>
          <p:cNvPr id="6" name="Picture 5" descr="The NFL Combine is back in Indy - Axios Indianapolis">
            <a:extLst>
              <a:ext uri="{FF2B5EF4-FFF2-40B4-BE49-F238E27FC236}">
                <a16:creationId xmlns:a16="http://schemas.microsoft.com/office/drawing/2014/main" id="{DACE3E5F-4D50-81C1-7B6F-33572B92297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907" r="12362" b="3"/>
          <a:stretch>
            <a:fillRect/>
          </a:stretch>
        </p:blipFill>
        <p:spPr>
          <a:xfrm>
            <a:off x="707739" y="2717975"/>
            <a:ext cx="4765597" cy="3240120"/>
          </a:xfrm>
          <a:custGeom>
            <a:avLst/>
            <a:gdLst/>
            <a:ahLst/>
            <a:cxnLst/>
            <a:rect l="l" t="t" r="r" b="b"/>
            <a:pathLst>
              <a:path w="3416888" h="3240120">
                <a:moveTo>
                  <a:pt x="0" y="0"/>
                </a:moveTo>
                <a:lnTo>
                  <a:pt x="3416888" y="0"/>
                </a:lnTo>
                <a:lnTo>
                  <a:pt x="3416888" y="3119948"/>
                </a:lnTo>
                <a:cubicBezTo>
                  <a:pt x="3416888" y="3186317"/>
                  <a:pt x="3363085" y="3240120"/>
                  <a:pt x="3296716" y="3240120"/>
                </a:cubicBezTo>
                <a:lnTo>
                  <a:pt x="120172" y="3240120"/>
                </a:lnTo>
                <a:cubicBezTo>
                  <a:pt x="53803" y="3240120"/>
                  <a:pt x="0" y="3186317"/>
                  <a:pt x="0" y="3119948"/>
                </a:cubicBezTo>
                <a:close/>
              </a:path>
            </a:pathLst>
          </a:custGeom>
          <a:ln w="38100">
            <a:gradFill flip="none" rotWithShape="1">
              <a:gsLst>
                <a:gs pos="0">
                  <a:srgbClr val="363D46"/>
                </a:gs>
                <a:gs pos="100000">
                  <a:srgbClr val="363D46">
                    <a:lumMod val="75000"/>
                  </a:srgb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  <p:pic>
        <p:nvPicPr>
          <p:cNvPr id="4" name="Picture 3" descr="Scouting Combine NFL Scouting Combine: History, Top Performances,">
            <a:extLst>
              <a:ext uri="{FF2B5EF4-FFF2-40B4-BE49-F238E27FC236}">
                <a16:creationId xmlns:a16="http://schemas.microsoft.com/office/drawing/2014/main" id="{B8D7055F-54B7-C3E6-BA24-E6AD83E2955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2881" b="12442"/>
          <a:stretch>
            <a:fillRect/>
          </a:stretch>
        </p:blipFill>
        <p:spPr>
          <a:xfrm>
            <a:off x="707739" y="609600"/>
            <a:ext cx="4765597" cy="2057399"/>
          </a:xfrm>
          <a:custGeom>
            <a:avLst/>
            <a:gdLst/>
            <a:ahLst/>
            <a:cxnLst/>
            <a:rect l="l" t="t" r="r" b="b"/>
            <a:pathLst>
              <a:path w="3416888" h="2057399">
                <a:moveTo>
                  <a:pt x="120172" y="0"/>
                </a:moveTo>
                <a:lnTo>
                  <a:pt x="3296716" y="0"/>
                </a:lnTo>
                <a:cubicBezTo>
                  <a:pt x="3363085" y="0"/>
                  <a:pt x="3416888" y="53803"/>
                  <a:pt x="3416888" y="120172"/>
                </a:cubicBezTo>
                <a:lnTo>
                  <a:pt x="3416888" y="2057399"/>
                </a:lnTo>
                <a:lnTo>
                  <a:pt x="0" y="2057399"/>
                </a:lnTo>
                <a:lnTo>
                  <a:pt x="0" y="120172"/>
                </a:lnTo>
                <a:cubicBezTo>
                  <a:pt x="0" y="53803"/>
                  <a:pt x="53803" y="0"/>
                  <a:pt x="120172" y="0"/>
                </a:cubicBezTo>
                <a:close/>
              </a:path>
            </a:pathLst>
          </a:custGeom>
          <a:ln w="38100">
            <a:gradFill flip="none" rotWithShape="1">
              <a:gsLst>
                <a:gs pos="0">
                  <a:srgbClr val="363D46"/>
                </a:gs>
                <a:gs pos="100000">
                  <a:srgbClr val="363D46">
                    <a:lumMod val="75000"/>
                  </a:srgb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4EC96-123B-6CCD-1F0B-AD45AB736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2449455"/>
            <a:ext cx="5693495" cy="3613415"/>
          </a:xfrm>
        </p:spPr>
        <p:txBody>
          <a:bodyPr>
            <a:normAutofit/>
          </a:bodyPr>
          <a:lstStyle/>
          <a:p>
            <a:pPr>
              <a:buClr>
                <a:srgbClr val="FFFFFF"/>
              </a:buClr>
            </a:pPr>
            <a:r>
              <a:rPr lang="en-US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ea typeface="+mn-lt"/>
                <a:cs typeface="+mn-lt"/>
              </a:rPr>
              <a:t>Combine = one of the most publicized evaluation events</a:t>
            </a:r>
            <a:endParaRPr lang="en-US">
              <a:effectLst>
                <a:glow rad="38100">
                  <a:prstClr val="black">
                    <a:lumMod val="50000"/>
                    <a:lumOff val="50000"/>
                    <a:alpha val="20000"/>
                  </a:prstClr>
                </a:glow>
                <a:outerShdw blurRad="44450" dist="12700" dir="13860000" algn="tl" rotWithShape="0">
                  <a:srgbClr val="000000">
                    <a:alpha val="20000"/>
                  </a:srgbClr>
                </a:outerShdw>
              </a:effectLst>
            </a:endParaRPr>
          </a:p>
          <a:p>
            <a:pPr marL="0" indent="0">
              <a:buClr>
                <a:srgbClr val="FFFFFF"/>
              </a:buClr>
              <a:buNone/>
            </a:pPr>
            <a:endParaRPr lang="en-US">
              <a:effectLst>
                <a:glow rad="38100">
                  <a:prstClr val="black">
                    <a:lumMod val="50000"/>
                    <a:lumOff val="50000"/>
                    <a:alpha val="20000"/>
                  </a:prstClr>
                </a:glow>
                <a:outerShdw blurRad="44450" dist="12700" dir="13860000" algn="tl" rotWithShape="0">
                  <a:srgbClr val="000000">
                    <a:alpha val="20000"/>
                  </a:srgbClr>
                </a:outerShdw>
              </a:effectLst>
              <a:ea typeface="+mn-lt"/>
              <a:cs typeface="+mn-lt"/>
            </a:endParaRPr>
          </a:p>
          <a:p>
            <a:pPr>
              <a:buClr>
                <a:srgbClr val="FFFFFF"/>
              </a:buClr>
            </a:pPr>
            <a:r>
              <a:rPr lang="en-US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ea typeface="+mn-lt"/>
                <a:cs typeface="+mn-lt"/>
              </a:rPr>
              <a:t>40‑yard dash, vertical, shuttle treated as predictors of instant success</a:t>
            </a:r>
            <a:endParaRPr lang="en-US">
              <a:effectLst>
                <a:glow rad="38100">
                  <a:prstClr val="black">
                    <a:lumMod val="50000"/>
                    <a:lumOff val="50000"/>
                    <a:alpha val="20000"/>
                  </a:prstClr>
                </a:glow>
                <a:outerShdw blurRad="44450" dist="12700" dir="13860000" algn="tl" rotWithShape="0">
                  <a:srgbClr val="000000">
                    <a:alpha val="20000"/>
                  </a:srgbClr>
                </a:outerShdw>
              </a:effectLst>
            </a:endParaRPr>
          </a:p>
          <a:p>
            <a:pPr marL="0" indent="0">
              <a:buClr>
                <a:srgbClr val="FFFFFF"/>
              </a:buClr>
              <a:buNone/>
            </a:pPr>
            <a:endParaRPr lang="en-US">
              <a:effectLst>
                <a:glow rad="38100">
                  <a:prstClr val="black">
                    <a:lumMod val="50000"/>
                    <a:lumOff val="50000"/>
                    <a:alpha val="20000"/>
                  </a:prstClr>
                </a:glow>
                <a:outerShdw blurRad="44450" dist="12700" dir="13860000" algn="tl" rotWithShape="0">
                  <a:srgbClr val="000000">
                    <a:alpha val="20000"/>
                  </a:srgbClr>
                </a:outerShdw>
              </a:effectLst>
              <a:ea typeface="+mn-lt"/>
              <a:cs typeface="+mn-lt"/>
            </a:endParaRPr>
          </a:p>
          <a:p>
            <a:pPr>
              <a:buClr>
                <a:srgbClr val="FFFFFF"/>
              </a:buClr>
            </a:pPr>
            <a:r>
              <a:rPr lang="en-US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ea typeface="+mn-lt"/>
                <a:cs typeface="+mn-lt"/>
              </a:rPr>
              <a:t>Especially for WRs, athleticism is assumed to translate to early production</a:t>
            </a:r>
            <a:endParaRPr lang="en-US">
              <a:effectLst>
                <a:glow rad="38100">
                  <a:prstClr val="black">
                    <a:lumMod val="50000"/>
                    <a:lumOff val="50000"/>
                    <a:alpha val="20000"/>
                  </a:prstClr>
                </a:glow>
                <a:outerShdw blurRad="44450" dist="12700" dir="13860000" algn="tl" rotWithShape="0">
                  <a:srgbClr val="000000">
                    <a:alpha val="20000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>
              <a:effectLst>
                <a:glow rad="38100">
                  <a:prstClr val="black">
                    <a:lumMod val="50000"/>
                    <a:lumOff val="50000"/>
                    <a:alpha val="20000"/>
                  </a:prstClr>
                </a:glow>
                <a:outerShdw blurRad="44450" dist="12700" dir="13860000" algn="tl" rotWithShape="0">
                  <a:srgbClr val="000000">
                    <a:alpha val="2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83450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4BCFB7-552B-E67F-91E7-C94AAE3181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11BC6F7F-1397-4F39-A85A-B3D6441FAB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WATCH: Inside the Chicago Bears 2024 NFL Draft War Room">
            <a:extLst>
              <a:ext uri="{FF2B5EF4-FFF2-40B4-BE49-F238E27FC236}">
                <a16:creationId xmlns:a16="http://schemas.microsoft.com/office/drawing/2014/main" id="{0C2731E9-2C4C-E4AA-667A-94C26100F22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142" r="1" b="5986"/>
          <a:stretch>
            <a:fillRect/>
          </a:stretch>
        </p:blipFill>
        <p:spPr>
          <a:xfrm>
            <a:off x="673659" y="647471"/>
            <a:ext cx="4890748" cy="2103120"/>
          </a:xfrm>
          <a:custGeom>
            <a:avLst/>
            <a:gdLst/>
            <a:ahLst/>
            <a:cxnLst/>
            <a:rect l="l" t="t" r="r" b="b"/>
            <a:pathLst>
              <a:path w="3416888" h="2057399">
                <a:moveTo>
                  <a:pt x="120172" y="0"/>
                </a:moveTo>
                <a:lnTo>
                  <a:pt x="3296716" y="0"/>
                </a:lnTo>
                <a:cubicBezTo>
                  <a:pt x="3363085" y="0"/>
                  <a:pt x="3416888" y="53803"/>
                  <a:pt x="3416888" y="120172"/>
                </a:cubicBezTo>
                <a:lnTo>
                  <a:pt x="3416888" y="2057399"/>
                </a:lnTo>
                <a:lnTo>
                  <a:pt x="0" y="2057399"/>
                </a:lnTo>
                <a:lnTo>
                  <a:pt x="0" y="120172"/>
                </a:lnTo>
                <a:cubicBezTo>
                  <a:pt x="0" y="53803"/>
                  <a:pt x="53803" y="0"/>
                  <a:pt x="120172" y="0"/>
                </a:cubicBezTo>
                <a:close/>
              </a:path>
            </a:pathLst>
          </a:custGeom>
          <a:ln w="38100">
            <a:gradFill flip="none" rotWithShape="1">
              <a:gsLst>
                <a:gs pos="0">
                  <a:srgbClr val="363D46"/>
                </a:gs>
                <a:gs pos="100000">
                  <a:srgbClr val="363D46">
                    <a:lumMod val="75000"/>
                  </a:srgb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  <p:pic>
        <p:nvPicPr>
          <p:cNvPr id="8" name="Picture 7" descr="NFL Combine drills explained: Vertical jump - SBNation.com">
            <a:extLst>
              <a:ext uri="{FF2B5EF4-FFF2-40B4-BE49-F238E27FC236}">
                <a16:creationId xmlns:a16="http://schemas.microsoft.com/office/drawing/2014/main" id="{1DD49950-B55B-1B23-F1CE-1912CCDFE1D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9776" r="4" b="4"/>
          <a:stretch>
            <a:fillRect/>
          </a:stretch>
        </p:blipFill>
        <p:spPr>
          <a:xfrm>
            <a:off x="688500" y="2845278"/>
            <a:ext cx="2381281" cy="3218688"/>
          </a:xfrm>
          <a:custGeom>
            <a:avLst/>
            <a:gdLst/>
            <a:ahLst/>
            <a:cxnLst/>
            <a:rect l="l" t="t" r="r" b="b"/>
            <a:pathLst>
              <a:path w="2381281" h="3240120">
                <a:moveTo>
                  <a:pt x="0" y="0"/>
                </a:moveTo>
                <a:lnTo>
                  <a:pt x="2381281" y="0"/>
                </a:lnTo>
                <a:lnTo>
                  <a:pt x="2381281" y="3240120"/>
                </a:lnTo>
                <a:lnTo>
                  <a:pt x="167606" y="3240120"/>
                </a:lnTo>
                <a:cubicBezTo>
                  <a:pt x="75040" y="3240120"/>
                  <a:pt x="0" y="3186317"/>
                  <a:pt x="0" y="3119948"/>
                </a:cubicBezTo>
                <a:close/>
              </a:path>
            </a:pathLst>
          </a:custGeom>
          <a:ln w="38100">
            <a:gradFill flip="none" rotWithShape="1">
              <a:gsLst>
                <a:gs pos="0">
                  <a:srgbClr val="363D46"/>
                </a:gs>
                <a:gs pos="100000">
                  <a:srgbClr val="363D46">
                    <a:lumMod val="75000"/>
                  </a:srgb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  <p:pic>
        <p:nvPicPr>
          <p:cNvPr id="7" name="Picture 6" descr="NFL Scouting Combine invitations sent to 329 prospects">
            <a:extLst>
              <a:ext uri="{FF2B5EF4-FFF2-40B4-BE49-F238E27FC236}">
                <a16:creationId xmlns:a16="http://schemas.microsoft.com/office/drawing/2014/main" id="{A3534675-049A-7608-0A8C-6F6ABD21B57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8220" r="30163" b="-2"/>
          <a:stretch>
            <a:fillRect/>
          </a:stretch>
        </p:blipFill>
        <p:spPr>
          <a:xfrm>
            <a:off x="3183126" y="2845278"/>
            <a:ext cx="2381281" cy="3218688"/>
          </a:xfrm>
          <a:custGeom>
            <a:avLst/>
            <a:gdLst/>
            <a:ahLst/>
            <a:cxnLst/>
            <a:rect l="l" t="t" r="r" b="b"/>
            <a:pathLst>
              <a:path w="2381281" h="3240120">
                <a:moveTo>
                  <a:pt x="0" y="0"/>
                </a:moveTo>
                <a:lnTo>
                  <a:pt x="2381281" y="0"/>
                </a:lnTo>
                <a:lnTo>
                  <a:pt x="2381281" y="3119948"/>
                </a:lnTo>
                <a:cubicBezTo>
                  <a:pt x="2381281" y="3186317"/>
                  <a:pt x="2306241" y="3240120"/>
                  <a:pt x="2213675" y="3240120"/>
                </a:cubicBezTo>
                <a:lnTo>
                  <a:pt x="0" y="3240120"/>
                </a:lnTo>
                <a:close/>
              </a:path>
            </a:pathLst>
          </a:custGeom>
          <a:ln w="38100">
            <a:gradFill flip="none" rotWithShape="1">
              <a:gsLst>
                <a:gs pos="0">
                  <a:srgbClr val="363D46"/>
                </a:gs>
                <a:gs pos="100000">
                  <a:srgbClr val="363D46">
                    <a:lumMod val="75000"/>
                  </a:srgb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EA2DC6-AA49-DAAC-CD3B-0FA12E5AD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1029" y="2471867"/>
            <a:ext cx="6085701" cy="3591003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buClr>
                <a:srgbClr val="FFFFFF"/>
              </a:buClr>
            </a:pPr>
            <a:r>
              <a:rPr lang="en-US" sz="2400">
                <a:gradFill flip="none"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580000" scaled="0"/>
                  <a:tileRect/>
                </a:gradFill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ea typeface="+mn-lt"/>
                <a:cs typeface="+mn-lt"/>
              </a:rPr>
              <a:t>Combine only shows a small slice of a player</a:t>
            </a:r>
          </a:p>
          <a:p>
            <a:pPr marL="0" indent="0">
              <a:buClr>
                <a:srgbClr val="FFFFFF"/>
              </a:buClr>
              <a:buNone/>
            </a:pPr>
            <a:endParaRPr lang="en-US" sz="2400">
              <a:gradFill flip="none"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580000" scaled="0"/>
                <a:tileRect/>
              </a:gradFill>
              <a:effectLst>
                <a:glow rad="38100">
                  <a:prstClr val="black">
                    <a:lumMod val="50000"/>
                    <a:lumOff val="50000"/>
                    <a:alpha val="20000"/>
                  </a:prstClr>
                </a:glow>
                <a:outerShdw blurRad="44450" dist="12700" dir="13860000" algn="tl" rotWithShape="0">
                  <a:srgbClr val="000000">
                    <a:alpha val="20000"/>
                  </a:srgbClr>
                </a:outerShdw>
              </a:effectLst>
              <a:ea typeface="+mn-lt"/>
              <a:cs typeface="+mn-lt"/>
            </a:endParaRPr>
          </a:p>
          <a:p>
            <a:pPr>
              <a:buClr>
                <a:srgbClr val="FFFFFF"/>
              </a:buClr>
            </a:pPr>
            <a:r>
              <a:rPr lang="en-US" sz="2400">
                <a:gradFill flip="none"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580000" scaled="0"/>
                  <a:tileRect/>
                </a:gradFill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ea typeface="+mn-lt"/>
                <a:cs typeface="+mn-lt"/>
              </a:rPr>
              <a:t>Teams rely on film, interviews, analytics</a:t>
            </a:r>
            <a:endParaRPr lang="en-US" sz="2400">
              <a:gradFill flip="none"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580000" scaled="0"/>
                <a:tileRect/>
              </a:gradFill>
              <a:effectLst>
                <a:glow rad="38100">
                  <a:prstClr val="black">
                    <a:lumMod val="50000"/>
                    <a:lumOff val="50000"/>
                    <a:alpha val="20000"/>
                  </a:prstClr>
                </a:glow>
                <a:outerShdw blurRad="44450" dist="12700" dir="13860000" algn="tl" rotWithShape="0">
                  <a:srgbClr val="000000">
                    <a:alpha val="20000"/>
                  </a:srgbClr>
                </a:outerShdw>
              </a:effectLst>
            </a:endParaRPr>
          </a:p>
          <a:p>
            <a:pPr marL="0" indent="0">
              <a:buClr>
                <a:srgbClr val="FFFFFF"/>
              </a:buClr>
              <a:buNone/>
            </a:pPr>
            <a:endParaRPr lang="en-US" sz="2400">
              <a:gradFill flip="none"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580000" scaled="0"/>
                <a:tileRect/>
              </a:gradFill>
              <a:effectLst>
                <a:glow rad="38100">
                  <a:prstClr val="black">
                    <a:lumMod val="50000"/>
                    <a:lumOff val="50000"/>
                    <a:alpha val="20000"/>
                  </a:prstClr>
                </a:glow>
                <a:outerShdw blurRad="44450" dist="12700" dir="13860000" algn="tl" rotWithShape="0">
                  <a:srgbClr val="000000">
                    <a:alpha val="20000"/>
                  </a:srgbClr>
                </a:outerShdw>
              </a:effectLst>
              <a:ea typeface="+mn-lt"/>
              <a:cs typeface="+mn-lt"/>
            </a:endParaRPr>
          </a:p>
          <a:p>
            <a:pPr>
              <a:buClr>
                <a:srgbClr val="FFFFFF"/>
              </a:buClr>
            </a:pPr>
            <a:r>
              <a:rPr lang="en-US" sz="2400">
                <a:gradFill flip="none"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580000" scaled="0"/>
                  <a:tileRect/>
                </a:gradFill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ea typeface="+mn-lt"/>
                <a:cs typeface="+mn-lt"/>
              </a:rPr>
              <a:t>Do these tests actually matter once rookies hit the field?</a:t>
            </a:r>
            <a:endParaRPr lang="en-US" sz="2400">
              <a:gradFill flip="none"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580000" scaled="0"/>
                <a:tileRect/>
              </a:gradFill>
            </a:endParaRPr>
          </a:p>
          <a:p>
            <a:pPr>
              <a:buClr>
                <a:srgbClr val="FFFFFF"/>
              </a:buClr>
            </a:pPr>
            <a:endParaRPr lang="en-US">
              <a:effectLst>
                <a:glow rad="38100">
                  <a:prstClr val="black">
                    <a:lumMod val="50000"/>
                    <a:lumOff val="50000"/>
                    <a:alpha val="20000"/>
                  </a:prstClr>
                </a:glow>
                <a:outerShdw blurRad="44450" dist="12700" dir="13860000" algn="tl" rotWithShape="0">
                  <a:srgbClr val="000000">
                    <a:alpha val="20000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>
              <a:effectLst>
                <a:glow rad="38100">
                  <a:prstClr val="black">
                    <a:lumMod val="50000"/>
                    <a:lumOff val="50000"/>
                    <a:alpha val="20000"/>
                  </a:prstClr>
                </a:glow>
                <a:outerShdw blurRad="44450" dist="12700" dir="13860000" algn="tl" rotWithShape="0">
                  <a:srgbClr val="000000">
                    <a:alpha val="20000"/>
                  </a:srgbClr>
                </a:outerShdw>
              </a:effectLst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D7DD771-2C0F-2EC7-57A9-E6DE85EBE66B}"/>
              </a:ext>
            </a:extLst>
          </p:cNvPr>
          <p:cNvSpPr txBox="1"/>
          <p:nvPr/>
        </p:nvSpPr>
        <p:spPr>
          <a:xfrm>
            <a:off x="5564407" y="794199"/>
            <a:ext cx="6096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gradFill flip="none"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580000" scaled="0"/>
                  <a:tileRect/>
                </a:gradFill>
                <a:latin typeface="+mj-lt"/>
                <a:ea typeface="+mj-lt"/>
                <a:cs typeface="+mj-lt"/>
              </a:rPr>
              <a:t>The Problem</a:t>
            </a:r>
            <a:endParaRPr lang="en-US" sz="4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65370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1BC6F7F-1397-4F39-A85A-B3D6441FAB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3AB9C7-FCB1-676B-8AC0-9EAAEE3D5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4552" y="0"/>
            <a:ext cx="5762331" cy="2009775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gradFill flip="none"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580000" scaled="0"/>
                  <a:tileRect/>
                </a:gradFill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ea typeface="+mj-lt"/>
                <a:cs typeface="+mj-lt"/>
              </a:rPr>
              <a:t>Who This Matters To</a:t>
            </a:r>
            <a:endParaRPr lang="en-US" sz="4000" dirty="0">
              <a:gradFill flip="none"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580000" scaled="0"/>
                <a:tileRect/>
              </a:gradFill>
            </a:endParaRPr>
          </a:p>
        </p:txBody>
      </p:sp>
      <p:pic>
        <p:nvPicPr>
          <p:cNvPr id="5" name="Picture 4" descr="NFL players demand 'immediate changes' to protect privacy in locker ...">
            <a:extLst>
              <a:ext uri="{FF2B5EF4-FFF2-40B4-BE49-F238E27FC236}">
                <a16:creationId xmlns:a16="http://schemas.microsoft.com/office/drawing/2014/main" id="{AC3D8B9F-41F4-76A6-93A3-55F51BB7A3D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966" r="1" b="17245"/>
          <a:stretch>
            <a:fillRect/>
          </a:stretch>
        </p:blipFill>
        <p:spPr>
          <a:xfrm>
            <a:off x="348688" y="658677"/>
            <a:ext cx="4890748" cy="2103120"/>
          </a:xfrm>
          <a:custGeom>
            <a:avLst/>
            <a:gdLst/>
            <a:ahLst/>
            <a:cxnLst/>
            <a:rect l="l" t="t" r="r" b="b"/>
            <a:pathLst>
              <a:path w="3416888" h="2057399">
                <a:moveTo>
                  <a:pt x="120172" y="0"/>
                </a:moveTo>
                <a:lnTo>
                  <a:pt x="3296716" y="0"/>
                </a:lnTo>
                <a:cubicBezTo>
                  <a:pt x="3363085" y="0"/>
                  <a:pt x="3416888" y="53803"/>
                  <a:pt x="3416888" y="120172"/>
                </a:cubicBezTo>
                <a:lnTo>
                  <a:pt x="3416888" y="2057399"/>
                </a:lnTo>
                <a:lnTo>
                  <a:pt x="0" y="2057399"/>
                </a:lnTo>
                <a:lnTo>
                  <a:pt x="0" y="120172"/>
                </a:lnTo>
                <a:cubicBezTo>
                  <a:pt x="0" y="53803"/>
                  <a:pt x="53803" y="0"/>
                  <a:pt x="120172" y="0"/>
                </a:cubicBezTo>
                <a:close/>
              </a:path>
            </a:pathLst>
          </a:custGeom>
          <a:ln w="38100">
            <a:gradFill flip="none" rotWithShape="1">
              <a:gsLst>
                <a:gs pos="0">
                  <a:srgbClr val="363D46"/>
                </a:gs>
                <a:gs pos="100000">
                  <a:srgbClr val="363D46">
                    <a:lumMod val="75000"/>
                  </a:srgb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  <p:pic>
        <p:nvPicPr>
          <p:cNvPr id="6" name="Picture 5" descr="NFL Los Angeles Spotlight (Part 2): Inside NFL Media’s New Facility and ...">
            <a:extLst>
              <a:ext uri="{FF2B5EF4-FFF2-40B4-BE49-F238E27FC236}">
                <a16:creationId xmlns:a16="http://schemas.microsoft.com/office/drawing/2014/main" id="{1CAD1B68-3D27-C1F2-F89F-2530FF40505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1676" r="30510" b="10"/>
          <a:stretch>
            <a:fillRect/>
          </a:stretch>
        </p:blipFill>
        <p:spPr>
          <a:xfrm>
            <a:off x="352324" y="2845278"/>
            <a:ext cx="2381281" cy="3218688"/>
          </a:xfrm>
          <a:custGeom>
            <a:avLst/>
            <a:gdLst/>
            <a:ahLst/>
            <a:cxnLst/>
            <a:rect l="l" t="t" r="r" b="b"/>
            <a:pathLst>
              <a:path w="2381281" h="3240120">
                <a:moveTo>
                  <a:pt x="0" y="0"/>
                </a:moveTo>
                <a:lnTo>
                  <a:pt x="2381281" y="0"/>
                </a:lnTo>
                <a:lnTo>
                  <a:pt x="2381281" y="3240120"/>
                </a:lnTo>
                <a:lnTo>
                  <a:pt x="167606" y="3240120"/>
                </a:lnTo>
                <a:cubicBezTo>
                  <a:pt x="75040" y="3240120"/>
                  <a:pt x="0" y="3186317"/>
                  <a:pt x="0" y="3119948"/>
                </a:cubicBezTo>
                <a:close/>
              </a:path>
            </a:pathLst>
          </a:custGeom>
          <a:ln w="38100">
            <a:gradFill flip="none" rotWithShape="1">
              <a:gsLst>
                <a:gs pos="0">
                  <a:srgbClr val="363D46"/>
                </a:gs>
                <a:gs pos="100000">
                  <a:srgbClr val="363D46">
                    <a:lumMod val="75000"/>
                  </a:srgb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  <p:pic>
        <p:nvPicPr>
          <p:cNvPr id="4" name="Picture 3" descr="Inside a war room during the NFL Draft - Sports Illustrated">
            <a:extLst>
              <a:ext uri="{FF2B5EF4-FFF2-40B4-BE49-F238E27FC236}">
                <a16:creationId xmlns:a16="http://schemas.microsoft.com/office/drawing/2014/main" id="{E038A5D5-1B11-EB9B-04CE-1E76CB0F299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3253" r="10509" b="2"/>
          <a:stretch>
            <a:fillRect/>
          </a:stretch>
        </p:blipFill>
        <p:spPr>
          <a:xfrm>
            <a:off x="2858155" y="2845278"/>
            <a:ext cx="2381281" cy="3218688"/>
          </a:xfrm>
          <a:custGeom>
            <a:avLst/>
            <a:gdLst/>
            <a:ahLst/>
            <a:cxnLst/>
            <a:rect l="l" t="t" r="r" b="b"/>
            <a:pathLst>
              <a:path w="2381281" h="3240120">
                <a:moveTo>
                  <a:pt x="0" y="0"/>
                </a:moveTo>
                <a:lnTo>
                  <a:pt x="2381281" y="0"/>
                </a:lnTo>
                <a:lnTo>
                  <a:pt x="2381281" y="3119948"/>
                </a:lnTo>
                <a:cubicBezTo>
                  <a:pt x="2381281" y="3186317"/>
                  <a:pt x="2306241" y="3240120"/>
                  <a:pt x="2213675" y="3240120"/>
                </a:cubicBezTo>
                <a:lnTo>
                  <a:pt x="0" y="3240120"/>
                </a:lnTo>
                <a:close/>
              </a:path>
            </a:pathLst>
          </a:custGeom>
          <a:ln w="38100">
            <a:gradFill flip="none" rotWithShape="1">
              <a:gsLst>
                <a:gs pos="0">
                  <a:srgbClr val="363D46"/>
                </a:gs>
                <a:gs pos="100000">
                  <a:srgbClr val="363D46">
                    <a:lumMod val="75000"/>
                  </a:srgb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4F2502-0469-7A93-4892-C7AD878CE6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293" y="1361999"/>
            <a:ext cx="6769257" cy="5496001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b="1" dirty="0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ea typeface="+mn-lt"/>
                <a:cs typeface="+mn-lt"/>
              </a:rPr>
              <a:t>Front Office/Coaches:</a:t>
            </a:r>
            <a:endParaRPr lang="en-US" dirty="0">
              <a:effectLst>
                <a:glow rad="38100">
                  <a:prstClr val="black">
                    <a:lumMod val="50000"/>
                    <a:lumOff val="50000"/>
                    <a:alpha val="20000"/>
                  </a:prstClr>
                </a:glow>
                <a:outerShdw blurRad="44450" dist="12700" dir="13860000" algn="tl" rotWithShape="0">
                  <a:srgbClr val="000000">
                    <a:alpha val="20000"/>
                  </a:srgbClr>
                </a:outerShdw>
              </a:effectLst>
              <a:ea typeface="+mn-lt"/>
              <a:cs typeface="+mn-lt"/>
            </a:endParaRPr>
          </a:p>
          <a:p>
            <a:pPr>
              <a:lnSpc>
                <a:spcPct val="90000"/>
              </a:lnSpc>
              <a:buClr>
                <a:srgbClr val="FFFFFF"/>
              </a:buClr>
            </a:pPr>
            <a:r>
              <a:rPr lang="en-US" dirty="0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ea typeface="+mn-lt"/>
                <a:cs typeface="+mn-lt"/>
              </a:rPr>
              <a:t>Draft decisions shape roster + future</a:t>
            </a:r>
            <a:endParaRPr lang="en-US" dirty="0">
              <a:ea typeface="+mn-lt"/>
              <a:cs typeface="+mn-lt"/>
            </a:endParaRPr>
          </a:p>
          <a:p>
            <a:pPr>
              <a:lnSpc>
                <a:spcPct val="90000"/>
              </a:lnSpc>
              <a:buClr>
                <a:srgbClr val="FFFFFF"/>
              </a:buClr>
            </a:pPr>
            <a:r>
              <a:rPr lang="en-US" dirty="0">
                <a:gradFill flip="none"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580000" scaled="0"/>
                  <a:tileRect/>
                </a:gradFill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ea typeface="+mn-lt"/>
                <a:cs typeface="+mn-lt"/>
              </a:rPr>
              <a:t>Need to know if Combine metrics are actually useful</a:t>
            </a:r>
            <a:endParaRPr lang="en-US" dirty="0">
              <a:gradFill flip="none"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580000" scaled="0"/>
                <a:tileRect/>
              </a:gradFill>
            </a:endParaRPr>
          </a:p>
          <a:p>
            <a:pPr marL="0" indent="0">
              <a:lnSpc>
                <a:spcPct val="90000"/>
              </a:lnSpc>
              <a:buClr>
                <a:srgbClr val="FFFFFF"/>
              </a:buClr>
              <a:buNone/>
            </a:pPr>
            <a:endParaRPr lang="en-US" dirty="0">
              <a:effectLst>
                <a:glow rad="38100">
                  <a:prstClr val="black">
                    <a:lumMod val="50000"/>
                    <a:lumOff val="50000"/>
                    <a:alpha val="20000"/>
                  </a:prstClr>
                </a:glow>
                <a:outerShdw blurRad="44450" dist="12700" dir="13860000" algn="tl" rotWithShape="0">
                  <a:srgbClr val="000000">
                    <a:alpha val="20000"/>
                  </a:srgbClr>
                </a:outerShdw>
              </a:effectLst>
              <a:ea typeface="+mn-lt"/>
              <a:cs typeface="+mn-lt"/>
            </a:endParaRPr>
          </a:p>
          <a:p>
            <a:pPr marL="0" indent="0">
              <a:lnSpc>
                <a:spcPct val="90000"/>
              </a:lnSpc>
              <a:buClr>
                <a:srgbClr val="FFFFFF"/>
              </a:buClr>
              <a:buNone/>
            </a:pPr>
            <a:r>
              <a:rPr lang="en-US" b="1" dirty="0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ea typeface="+mn-lt"/>
                <a:cs typeface="+mn-lt"/>
              </a:rPr>
              <a:t>Players:</a:t>
            </a:r>
            <a:endParaRPr lang="en-US" dirty="0">
              <a:effectLst>
                <a:glow rad="38100">
                  <a:prstClr val="black">
                    <a:lumMod val="50000"/>
                    <a:lumOff val="50000"/>
                    <a:alpha val="20000"/>
                  </a:prstClr>
                </a:glow>
                <a:outerShdw blurRad="44450" dist="12700" dir="13860000" algn="tl" rotWithShape="0">
                  <a:srgbClr val="000000">
                    <a:alpha val="20000"/>
                  </a:srgbClr>
                </a:outerShdw>
              </a:effectLst>
              <a:ea typeface="+mn-lt"/>
              <a:cs typeface="+mn-lt"/>
            </a:endParaRPr>
          </a:p>
          <a:p>
            <a:pPr>
              <a:lnSpc>
                <a:spcPct val="90000"/>
              </a:lnSpc>
              <a:buClr>
                <a:srgbClr val="FFFFFF"/>
              </a:buClr>
            </a:pPr>
            <a:r>
              <a:rPr lang="en-US" dirty="0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ea typeface="+mn-lt"/>
                <a:cs typeface="+mn-lt"/>
              </a:rPr>
              <a:t>Combine results influence draft position + opportunity</a:t>
            </a:r>
            <a:endParaRPr lang="en-US" dirty="0">
              <a:ea typeface="+mn-lt"/>
              <a:cs typeface="+mn-lt"/>
            </a:endParaRPr>
          </a:p>
          <a:p>
            <a:pPr>
              <a:lnSpc>
                <a:spcPct val="90000"/>
              </a:lnSpc>
              <a:buClr>
                <a:srgbClr val="FFFFFF"/>
              </a:buClr>
            </a:pPr>
            <a:r>
              <a:rPr lang="en-US" dirty="0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ea typeface="+mn-lt"/>
                <a:cs typeface="+mn-lt"/>
              </a:rPr>
              <a:t>Want to know what really drives early success</a:t>
            </a:r>
            <a:endParaRPr lang="en-US" dirty="0"/>
          </a:p>
          <a:p>
            <a:pPr>
              <a:lnSpc>
                <a:spcPct val="90000"/>
              </a:lnSpc>
              <a:buClr>
                <a:srgbClr val="FFFFFF"/>
              </a:buClr>
            </a:pPr>
            <a:endParaRPr lang="en-US" dirty="0">
              <a:effectLst>
                <a:glow rad="38100">
                  <a:prstClr val="black">
                    <a:lumMod val="50000"/>
                    <a:lumOff val="50000"/>
                    <a:alpha val="20000"/>
                  </a:prstClr>
                </a:glow>
                <a:outerShdw blurRad="44450" dist="12700" dir="13860000" algn="tl" rotWithShape="0">
                  <a:srgbClr val="000000">
                    <a:alpha val="20000"/>
                  </a:srgbClr>
                </a:outerShdw>
              </a:effectLst>
              <a:ea typeface="+mn-lt"/>
              <a:cs typeface="+mn-lt"/>
            </a:endParaRPr>
          </a:p>
          <a:p>
            <a:pPr marL="0" indent="0">
              <a:lnSpc>
                <a:spcPct val="90000"/>
              </a:lnSpc>
              <a:buClr>
                <a:srgbClr val="FFFFFF"/>
              </a:buClr>
              <a:buNone/>
            </a:pPr>
            <a:r>
              <a:rPr lang="en-US" b="1" dirty="0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ea typeface="+mn-lt"/>
                <a:cs typeface="+mn-lt"/>
              </a:rPr>
              <a:t>Fans/Media/Business:</a:t>
            </a:r>
            <a:endParaRPr lang="en-US" dirty="0">
              <a:gradFill flip="none"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580000" scaled="0"/>
                <a:tileRect/>
              </a:gradFill>
              <a:effectLst>
                <a:glow rad="38100">
                  <a:prstClr val="black">
                    <a:lumMod val="50000"/>
                    <a:lumOff val="50000"/>
                    <a:alpha val="20000"/>
                  </a:prstClr>
                </a:glow>
                <a:outerShdw blurRad="44450" dist="12700" dir="13860000" algn="tl" rotWithShape="0">
                  <a:srgbClr val="000000">
                    <a:alpha val="20000"/>
                  </a:srgbClr>
                </a:outerShdw>
              </a:effectLst>
              <a:ea typeface="+mn-lt"/>
              <a:cs typeface="+mn-lt"/>
            </a:endParaRPr>
          </a:p>
          <a:p>
            <a:pPr>
              <a:lnSpc>
                <a:spcPct val="90000"/>
              </a:lnSpc>
              <a:buClr>
                <a:srgbClr val="FFFFFF"/>
              </a:buClr>
            </a:pPr>
            <a:r>
              <a:rPr lang="en-US" dirty="0"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ea typeface="+mn-lt"/>
                <a:cs typeface="+mn-lt"/>
              </a:rPr>
              <a:t>Combine hype shapes narratives and expectations</a:t>
            </a:r>
            <a:endParaRPr lang="en-US" dirty="0">
              <a:ea typeface="+mn-lt"/>
              <a:cs typeface="+mn-lt"/>
            </a:endParaRPr>
          </a:p>
          <a:p>
            <a:pPr>
              <a:lnSpc>
                <a:spcPct val="90000"/>
              </a:lnSpc>
              <a:buClr>
                <a:srgbClr val="FFFFFF"/>
              </a:buClr>
            </a:pPr>
            <a:r>
              <a:rPr lang="en-US" dirty="0">
                <a:gradFill flip="none"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580000" scaled="0"/>
                  <a:tileRect/>
                </a:gradFill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ea typeface="+mn-lt"/>
                <a:cs typeface="+mn-lt"/>
              </a:rPr>
              <a:t>Understanding what </a:t>
            </a:r>
            <a:r>
              <a:rPr lang="en-US" i="1" dirty="0">
                <a:gradFill flip="none"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580000" scaled="0"/>
                  <a:tileRect/>
                </a:gradFill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ea typeface="+mn-lt"/>
                <a:cs typeface="+mn-lt"/>
              </a:rPr>
              <a:t>actually</a:t>
            </a:r>
            <a:r>
              <a:rPr lang="en-US" dirty="0">
                <a:gradFill flip="none"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580000" scaled="0"/>
                  <a:tileRect/>
                </a:gradFill>
                <a:effectLst>
                  <a:glow rad="38100">
                    <a:prstClr val="black">
                      <a:lumMod val="50000"/>
                      <a:lumOff val="50000"/>
                      <a:alpha val="20000"/>
                    </a:prst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ea typeface="+mn-lt"/>
                <a:cs typeface="+mn-lt"/>
              </a:rPr>
              <a:t> predicts performance cuts through noise</a:t>
            </a:r>
            <a:endParaRPr lang="en-US" dirty="0">
              <a:gradFill flip="none"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580000" scaled="0"/>
                <a:tileRect/>
              </a:gradFill>
            </a:endParaRPr>
          </a:p>
          <a:p>
            <a:pPr>
              <a:lnSpc>
                <a:spcPct val="90000"/>
              </a:lnSpc>
              <a:buClr>
                <a:srgbClr val="FFFFFF"/>
              </a:buClr>
            </a:pPr>
            <a:endParaRPr lang="en-US" sz="1600" dirty="0">
              <a:effectLst>
                <a:glow rad="38100">
                  <a:prstClr val="black">
                    <a:lumMod val="50000"/>
                    <a:lumOff val="50000"/>
                    <a:alpha val="20000"/>
                  </a:prstClr>
                </a:glow>
                <a:outerShdw blurRad="44450" dist="12700" dir="13860000" algn="tl" rotWithShape="0">
                  <a:srgbClr val="000000">
                    <a:alpha val="2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709389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5CC2D5-CB19-36C0-AA96-25FDD5DEAC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08503888-3258-F4DC-FCC5-3E0D5DE62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3C9189-1C1B-6F15-FCF6-11B589237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3433482"/>
            <a:ext cx="12192906" cy="2794186"/>
          </a:xfrm>
        </p:spPr>
        <p:txBody>
          <a:bodyPr>
            <a:normAutofit/>
          </a:bodyPr>
          <a:lstStyle/>
          <a:p>
            <a:pPr algn="ctr"/>
            <a:r>
              <a:rPr lang="en-US">
                <a:gradFill flip="none"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580000" scaled="0"/>
                  <a:tileRect/>
                </a:gradFill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ea typeface="+mj-lt"/>
                <a:cs typeface="+mj-lt"/>
              </a:rPr>
              <a:t>Are combine stats actually correlated to a</a:t>
            </a:r>
          </a:p>
          <a:p>
            <a:pPr algn="ctr"/>
            <a:r>
              <a:rPr lang="en-US">
                <a:gradFill flip="none"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580000" scaled="0"/>
                  <a:tileRect/>
                </a:gradFill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ea typeface="+mj-lt"/>
                <a:cs typeface="+mj-lt"/>
              </a:rPr>
              <a:t>contributing rookie year? Should they be taken into</a:t>
            </a:r>
          </a:p>
          <a:p>
            <a:pPr algn="ctr"/>
            <a:r>
              <a:rPr lang="en-US">
                <a:gradFill flip="none"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580000" scaled="0"/>
                  <a:tileRect/>
                </a:gradFill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ea typeface="+mj-lt"/>
                <a:cs typeface="+mj-lt"/>
              </a:rPr>
              <a:t>account when drafting players, or are there other</a:t>
            </a:r>
          </a:p>
          <a:p>
            <a:pPr algn="ctr"/>
            <a:r>
              <a:rPr lang="en-US">
                <a:gradFill flip="none"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580000" scaled="0"/>
                  <a:tileRect/>
                </a:gradFill>
                <a:effectLst>
                  <a:glow rad="38100">
                    <a:prstClr val="black">
                      <a:lumMod val="65000"/>
                      <a:lumOff val="35000"/>
                      <a:alpha val="40000"/>
                    </a:prst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ea typeface="+mj-lt"/>
                <a:cs typeface="+mj-lt"/>
              </a:rPr>
              <a:t>things that matter more?</a:t>
            </a:r>
            <a:endParaRPr lang="en-US">
              <a:gradFill flip="none"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580000" scaled="0"/>
                <a:tileRect/>
              </a:gradFill>
              <a:effectLst>
                <a:glow rad="38100">
                  <a:prstClr val="black">
                    <a:lumMod val="65000"/>
                    <a:lumOff val="35000"/>
                    <a:alpha val="40000"/>
                  </a:prstClr>
                </a:glow>
                <a:outerShdw blurRad="28575" dist="38100" dir="14040000" algn="tl" rotWithShape="0">
                  <a:srgbClr val="000000">
                    <a:alpha val="25000"/>
                  </a:srgbClr>
                </a:outerShdw>
              </a:effectLs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C0C7C1D-AA44-3047-E9DC-822EAE400AEF}"/>
              </a:ext>
            </a:extLst>
          </p:cNvPr>
          <p:cNvSpPr txBox="1"/>
          <p:nvPr/>
        </p:nvSpPr>
        <p:spPr>
          <a:xfrm>
            <a:off x="257736" y="1714499"/>
            <a:ext cx="11665323" cy="280076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8800" cap="all" baseline="30000">
                <a:solidFill>
                  <a:srgbClr val="FFFFFF"/>
                </a:solidFill>
                <a:latin typeface="Century Gothic"/>
                <a:cs typeface="Segoe UI"/>
              </a:rPr>
              <a:t>Our Research question:</a:t>
            </a:r>
            <a:endParaRPr lang="en-US" sz="8800"/>
          </a:p>
          <a:p>
            <a:pPr algn="ctr"/>
            <a:endParaRPr lang="en-US" sz="8800"/>
          </a:p>
        </p:txBody>
      </p:sp>
    </p:spTree>
    <p:extLst>
      <p:ext uri="{BB962C8B-B14F-4D97-AF65-F5344CB8AC3E}">
        <p14:creationId xmlns:p14="http://schemas.microsoft.com/office/powerpoint/2010/main" val="3204164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7F20BB-7E3C-DD53-40C7-AB615F2E06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FL draft - Wikipedia">
            <a:extLst>
              <a:ext uri="{FF2B5EF4-FFF2-40B4-BE49-F238E27FC236}">
                <a16:creationId xmlns:a16="http://schemas.microsoft.com/office/drawing/2014/main" id="{46E6478E-FF80-1104-E696-835F648E694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duotone>
              <a:prstClr val="black"/>
              <a:schemeClr val="bg1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03" b="25350"/>
          <a:stretch>
            <a:fillRect/>
          </a:stretch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F5B2AAD-2735-301F-DBB4-26E90BBAC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9173" y="806548"/>
            <a:ext cx="9193653" cy="32004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b="1" cap="none">
                <a:ln w="9525">
                  <a:solidFill>
                    <a:schemeClr val="tx1">
                      <a:lumMod val="50000"/>
                    </a:schemeClr>
                  </a:solidFill>
                  <a:prstDash val="solid"/>
                </a:ln>
                <a:solidFill>
                  <a:schemeClr val="tx1"/>
                </a:solidFill>
                <a:effectLst/>
              </a:rPr>
              <a:t>Analyze the Current Issue</a:t>
            </a:r>
          </a:p>
        </p:txBody>
      </p:sp>
    </p:spTree>
    <p:extLst>
      <p:ext uri="{BB962C8B-B14F-4D97-AF65-F5344CB8AC3E}">
        <p14:creationId xmlns:p14="http://schemas.microsoft.com/office/powerpoint/2010/main" val="716413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E68B27-985F-813E-0B04-8C00A8000B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BE8FAA76-04CF-D306-08B1-87057189BCA8}"/>
              </a:ext>
            </a:extLst>
          </p:cNvPr>
          <p:cNvSpPr>
            <a:spLocks/>
          </p:cNvSpPr>
          <p:nvPr/>
        </p:nvSpPr>
        <p:spPr>
          <a:xfrm>
            <a:off x="3898899" y="1842524"/>
            <a:ext cx="8191501" cy="3351776"/>
          </a:xfrm>
          <a:prstGeom prst="roundRect">
            <a:avLst/>
          </a:prstGeom>
          <a:solidFill>
            <a:schemeClr val="bg1">
              <a:lumMod val="85000"/>
              <a:lumOff val="1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F4AA98-50B6-C14A-2210-3F26A9163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1383" y="349294"/>
            <a:ext cx="6989234" cy="935865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A </a:t>
            </a:r>
            <a:r>
              <a:rPr lang="en-US" dirty="0" err="1"/>
              <a:t>PeEk</a:t>
            </a:r>
            <a:r>
              <a:rPr lang="en-US" dirty="0"/>
              <a:t> at the Data : DRAFT Data</a:t>
            </a:r>
          </a:p>
        </p:txBody>
      </p:sp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931D52A0-1A84-AA39-D8A2-1A646A1F41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b="23907"/>
          <a:stretch>
            <a:fillRect/>
          </a:stretch>
        </p:blipFill>
        <p:spPr>
          <a:xfrm>
            <a:off x="4099390" y="2021389"/>
            <a:ext cx="7821678" cy="302051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22B6CF-53C8-9674-4098-93BB11C366E2}"/>
              </a:ext>
            </a:extLst>
          </p:cNvPr>
          <p:cNvSpPr txBox="1"/>
          <p:nvPr/>
        </p:nvSpPr>
        <p:spPr>
          <a:xfrm>
            <a:off x="242654" y="1842524"/>
            <a:ext cx="3556000" cy="42011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</a:pPr>
            <a:r>
              <a:rPr lang="en-US" sz="2400" cap="small" dirty="0">
                <a:gradFill flip="none" rotWithShape="1"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All data sourced from Pro-Football-</a:t>
            </a:r>
            <a:r>
              <a:rPr lang="en-US" sz="2400" cap="small" dirty="0" err="1">
                <a:gradFill flip="none" rotWithShape="1"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Reference.com</a:t>
            </a:r>
            <a:endParaRPr lang="en-US" sz="2400" cap="small" dirty="0">
              <a:gradFill flip="none" rotWithShape="1">
                <a:gsLst>
                  <a:gs pos="0">
                    <a:sysClr val="window" lastClr="FFFFFF"/>
                  </a:gs>
                  <a:gs pos="100000">
                    <a:sysClr val="window" lastClr="FFFFFF">
                      <a:lumMod val="75000"/>
                    </a:sysClr>
                  </a:gs>
                </a:gsLst>
                <a:lin ang="5580000" scaled="0"/>
                <a:tileRect/>
              </a:gradFill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  <a:outerShdw blurRad="44450" dist="12700" dir="13860000" algn="tl" rotWithShape="0">
                  <a:srgbClr val="000000">
                    <a:alpha val="20000"/>
                  </a:srgbClr>
                </a:outerShdw>
              </a:effectLst>
            </a:endParaRP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</a:pPr>
            <a:r>
              <a:rPr lang="en-US" sz="2400" cap="small" dirty="0">
                <a:gradFill flip="none" rotWithShape="1"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3 seasons of NFL Draft combine </a:t>
            </a:r>
            <a:r>
              <a:rPr lang="en-US" sz="2400" cap="small" dirty="0">
                <a:solidFill>
                  <a:schemeClr val="tx1">
                    <a:lumMod val="85000"/>
                  </a:schemeClr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data</a:t>
            </a:r>
            <a:r>
              <a:rPr lang="en-US" sz="2400" cap="small" dirty="0">
                <a:gradFill flip="none" rotWithShape="1"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 (2023–2025) 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</a:pPr>
            <a:r>
              <a:rPr lang="en-US" sz="2400" cap="small" dirty="0">
                <a:gradFill flip="none" rotWithShape="1"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 Matched to each player's rookie season statistics 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</a:pPr>
            <a:r>
              <a:rPr lang="en-US" sz="2400" cap="small" dirty="0">
                <a:gradFill flip="none" rotWithShape="1"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</a:rPr>
              <a:t>Dataset required significant cleaning</a:t>
            </a:r>
          </a:p>
        </p:txBody>
      </p:sp>
    </p:spTree>
    <p:extLst>
      <p:ext uri="{BB962C8B-B14F-4D97-AF65-F5344CB8AC3E}">
        <p14:creationId xmlns:p14="http://schemas.microsoft.com/office/powerpoint/2010/main" val="1947033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CFD179-BBFE-920C-73E8-C836AF923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788B56-9260-2D48-4B68-D4E932A52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7287" y="1002371"/>
            <a:ext cx="6096000" cy="148099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 dirty="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rPr>
              <a:t>A </a:t>
            </a:r>
            <a:r>
              <a:rPr lang="en-US" sz="4000" dirty="0" err="1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rPr>
              <a:t>PeEk</a:t>
            </a:r>
            <a:r>
              <a:rPr lang="en-US" sz="4000" dirty="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rPr>
              <a:t> at the Data : QB / Team / QBR Data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A23DB1-D462-5C16-B97F-5276B2B6F6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261" y="639905"/>
            <a:ext cx="5135326" cy="5581878"/>
          </a:xfrm>
          <a:prstGeom prst="roundRect">
            <a:avLst>
              <a:gd name="adj" fmla="val 3517"/>
            </a:avLst>
          </a:prstGeom>
          <a:ln w="381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F1D3428-C92B-BBD1-88C7-B94D05F706EB}"/>
              </a:ext>
            </a:extLst>
          </p:cNvPr>
          <p:cNvSpPr txBox="1"/>
          <p:nvPr/>
        </p:nvSpPr>
        <p:spPr>
          <a:xfrm>
            <a:off x="722261" y="6218095"/>
            <a:ext cx="23310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Manually input QBR from PFR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3B44B2-162F-0279-9E4F-865B06FCFA93}"/>
              </a:ext>
            </a:extLst>
          </p:cNvPr>
          <p:cNvSpPr txBox="1"/>
          <p:nvPr/>
        </p:nvSpPr>
        <p:spPr>
          <a:xfrm>
            <a:off x="6468248" y="2783548"/>
            <a:ext cx="5001491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b="0" i="0" baseline="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Added </a:t>
            </a:r>
            <a:r>
              <a:rPr lang="en-US" sz="2400" b="0" i="0" baseline="0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TeamQB</a:t>
            </a:r>
            <a:r>
              <a:rPr lang="en-US" sz="2400" b="0" i="0" baseline="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tab: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each team's end-of-season ranking, primary QB, and QB's QBR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97566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Mesh</Template>
  <TotalTime>878</TotalTime>
  <Words>920</Words>
  <Application>Microsoft Macintosh PowerPoint</Application>
  <PresentationFormat>Widescreen</PresentationFormat>
  <Paragraphs>130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Aptos</vt:lpstr>
      <vt:lpstr>Arial</vt:lpstr>
      <vt:lpstr>Century Gothic</vt:lpstr>
      <vt:lpstr>Courier New</vt:lpstr>
      <vt:lpstr>Devanagari Sangam MN</vt:lpstr>
      <vt:lpstr>Times New Roman</vt:lpstr>
      <vt:lpstr>Mesh</vt:lpstr>
      <vt:lpstr>Do NFL Combine Stats Predict Rookie WR Success? </vt:lpstr>
      <vt:lpstr>Identify Current Issues from Various Perspectives</vt:lpstr>
      <vt:lpstr>What is the nfl combine?</vt:lpstr>
      <vt:lpstr>PowerPoint Presentation</vt:lpstr>
      <vt:lpstr>Who This Matters To</vt:lpstr>
      <vt:lpstr>Are combine stats actually correlated to a contributing rookie year? Should they be taken into account when drafting players, or are there other things that matter more?</vt:lpstr>
      <vt:lpstr>Analyze the Current Issue</vt:lpstr>
      <vt:lpstr>A PeEk at the Data : DRAFT Data</vt:lpstr>
      <vt:lpstr>A PeEk at the Data : QB / Team / QBR Data</vt:lpstr>
      <vt:lpstr>A PeEk at the Data : Season Stats Data</vt:lpstr>
      <vt:lpstr>Final Dataset</vt:lpstr>
      <vt:lpstr>Correlation Findings: </vt:lpstr>
      <vt:lpstr>Regression Findings</vt:lpstr>
      <vt:lpstr>Regression findings cont.</vt:lpstr>
      <vt:lpstr>Identify Possible Solutions or Benefits</vt:lpstr>
      <vt:lpstr>Coaches</vt:lpstr>
      <vt:lpstr>Front Office</vt:lpstr>
      <vt:lpstr>Players</vt:lpstr>
      <vt:lpstr>Consequences and Side Effects After Applying a Solution</vt:lpstr>
      <vt:lpstr>Conclusions</vt:lpstr>
      <vt:lpstr>Consequences / Side Effects</vt:lpstr>
      <vt:lpstr>Recommendations</vt:lpstr>
      <vt:lpstr>Suggestions</vt:lpstr>
      <vt:lpstr>How we can improve the models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Weisheit, Ava</dc:creator>
  <cp:lastModifiedBy>Weisheit, Ava</cp:lastModifiedBy>
  <cp:revision>3</cp:revision>
  <dcterms:created xsi:type="dcterms:W3CDTF">2026-04-22T15:39:01Z</dcterms:created>
  <dcterms:modified xsi:type="dcterms:W3CDTF">2026-04-30T19:54:45Z</dcterms:modified>
</cp:coreProperties>
</file>